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70E14-6EC2-4043-BCB7-E6D12947716C}" type="datetimeFigureOut">
              <a:rPr lang="hr-HR" smtClean="0"/>
              <a:t>17.6.2014.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58FD6-A722-4988-BA9A-A46C00F4844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atin typeface="Bookman Old Style" pitchFamily="18" charset="0"/>
              </a:rPr>
              <a:t>Vizija i misija</a:t>
            </a:r>
            <a:endParaRPr lang="hr-HR" b="1" dirty="0">
              <a:latin typeface="Bookman Old Style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70C0"/>
                </a:solidFill>
              </a:rPr>
              <a:t>Što je to?</a:t>
            </a:r>
            <a:endParaRPr lang="hr-H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40160"/>
          </a:xfrm>
        </p:spPr>
        <p:txBody>
          <a:bodyPr>
            <a:normAutofit fontScale="90000"/>
          </a:bodyPr>
          <a:lstStyle/>
          <a:p>
            <a:r>
              <a:rPr lang="hr-HR" sz="3200" b="1" dirty="0" smtClean="0">
                <a:latin typeface="Bookman Old Style" pitchFamily="18" charset="0"/>
              </a:rPr>
              <a:t>VIZIJA</a:t>
            </a:r>
            <a:br>
              <a:rPr lang="hr-HR" sz="3200" b="1" dirty="0" smtClean="0">
                <a:latin typeface="Bookman Old Style" pitchFamily="18" charset="0"/>
              </a:rPr>
            </a:br>
            <a:r>
              <a:rPr lang="hr-HR" sz="3200" dirty="0" smtClean="0">
                <a:solidFill>
                  <a:srgbClr val="002060"/>
                </a:solidFill>
              </a:rPr>
              <a:t> je inspirativna izjava koja definira smjer u kojem se firma želi razvijati </a:t>
            </a:r>
            <a:endParaRPr lang="hr-HR" sz="3200" b="1" dirty="0">
              <a:latin typeface="Bookman Old Style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3568" y="1889448"/>
            <a:ext cx="7704856" cy="4419872"/>
          </a:xfrm>
        </p:spPr>
        <p:txBody>
          <a:bodyPr>
            <a:noAutofit/>
          </a:bodyPr>
          <a:lstStyle/>
          <a:p>
            <a:pPr lvl="0" algn="l">
              <a:buFont typeface="Wingdings" pitchFamily="2" charset="2"/>
              <a:buChar char="q"/>
            </a:pPr>
            <a:r>
              <a:rPr lang="hr-HR" sz="2000" dirty="0" smtClean="0">
                <a:solidFill>
                  <a:srgbClr val="002060"/>
                </a:solidFill>
              </a:rPr>
              <a:t>Ono </a:t>
            </a:r>
            <a:r>
              <a:rPr lang="hr-HR" sz="2000" dirty="0">
                <a:solidFill>
                  <a:srgbClr val="002060"/>
                </a:solidFill>
              </a:rPr>
              <a:t>čemu težimo, o čemu sanjamo. Razlog zašto smo ovdje</a:t>
            </a:r>
          </a:p>
          <a:p>
            <a:pPr lvl="0" algn="l">
              <a:buFont typeface="Wingdings" pitchFamily="2" charset="2"/>
              <a:buChar char="q"/>
            </a:pPr>
            <a:r>
              <a:rPr lang="hr-HR" sz="2000" dirty="0">
                <a:solidFill>
                  <a:srgbClr val="002060"/>
                </a:solidFill>
              </a:rPr>
              <a:t>Gledamo u budućnost od </a:t>
            </a:r>
            <a:r>
              <a:rPr lang="hr-HR" sz="2000" dirty="0" err="1">
                <a:solidFill>
                  <a:srgbClr val="002060"/>
                </a:solidFill>
              </a:rPr>
              <a:t>cca</a:t>
            </a:r>
            <a:r>
              <a:rPr lang="hr-HR" sz="2000" dirty="0">
                <a:solidFill>
                  <a:srgbClr val="002060"/>
                </a:solidFill>
              </a:rPr>
              <a:t> 5-10 godina</a:t>
            </a:r>
          </a:p>
          <a:p>
            <a:pPr lvl="0" algn="l">
              <a:buFont typeface="Wingdings" pitchFamily="2" charset="2"/>
              <a:buChar char="q"/>
            </a:pPr>
            <a:r>
              <a:rPr lang="hr-HR" sz="2000" dirty="0">
                <a:solidFill>
                  <a:srgbClr val="002060"/>
                </a:solidFill>
              </a:rPr>
              <a:t>Vizija se neće mijenjati zbog promijenjenih uvjeta na tržištu, novih trendova, drugačije konkurencije, </a:t>
            </a:r>
            <a:r>
              <a:rPr lang="hr-HR" sz="2000" dirty="0" err="1">
                <a:solidFill>
                  <a:srgbClr val="002060"/>
                </a:solidFill>
              </a:rPr>
              <a:t>itd</a:t>
            </a:r>
            <a:r>
              <a:rPr lang="hr-HR" sz="2000" dirty="0">
                <a:solidFill>
                  <a:srgbClr val="002060"/>
                </a:solidFill>
              </a:rPr>
              <a:t>, </a:t>
            </a:r>
            <a:r>
              <a:rPr lang="hr-HR" sz="2000" dirty="0" err="1">
                <a:solidFill>
                  <a:srgbClr val="002060"/>
                </a:solidFill>
              </a:rPr>
              <a:t>itd</a:t>
            </a:r>
            <a:r>
              <a:rPr lang="hr-HR" sz="2000" dirty="0">
                <a:solidFill>
                  <a:srgbClr val="002060"/>
                </a:solidFill>
              </a:rPr>
              <a:t>. </a:t>
            </a:r>
            <a:endParaRPr lang="hr-HR" sz="2000" dirty="0" smtClean="0">
              <a:solidFill>
                <a:srgbClr val="002060"/>
              </a:solidFill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2000" dirty="0" smtClean="0">
                <a:solidFill>
                  <a:srgbClr val="002060"/>
                </a:solidFill>
              </a:rPr>
              <a:t>Vizija </a:t>
            </a:r>
            <a:r>
              <a:rPr lang="hr-HR" sz="2000" dirty="0">
                <a:solidFill>
                  <a:srgbClr val="002060"/>
                </a:solidFill>
              </a:rPr>
              <a:t>se neće mijenjati NIKADA, osim ako ne pređemo u potpuno novo područje poslovanja</a:t>
            </a:r>
          </a:p>
          <a:p>
            <a:pPr lvl="0" algn="l">
              <a:buFont typeface="Wingdings" pitchFamily="2" charset="2"/>
              <a:buChar char="q"/>
            </a:pPr>
            <a:r>
              <a:rPr lang="hr-HR" sz="2000" dirty="0">
                <a:solidFill>
                  <a:srgbClr val="002060"/>
                </a:solidFill>
              </a:rPr>
              <a:t>Vizija mora biti jednostavna, razumljiva svima, uzbudljiva, biti realna ali istovremeno predstavljati izazov. </a:t>
            </a:r>
            <a:endParaRPr lang="hr-HR" sz="2000" dirty="0" smtClean="0">
              <a:solidFill>
                <a:srgbClr val="002060"/>
              </a:solidFill>
            </a:endParaRPr>
          </a:p>
          <a:p>
            <a:pPr lvl="0" algn="l"/>
            <a:r>
              <a:rPr lang="hr-HR" sz="2000" b="1" dirty="0" smtClean="0">
                <a:solidFill>
                  <a:srgbClr val="002060"/>
                </a:solidFill>
              </a:rPr>
              <a:t>Preporuka: što </a:t>
            </a:r>
            <a:r>
              <a:rPr lang="hr-HR" sz="2000" b="1" dirty="0">
                <a:solidFill>
                  <a:srgbClr val="002060"/>
                </a:solidFill>
              </a:rPr>
              <a:t>kraće formulacije, jer vas tjeraju da jasno definirate što želite biti, jer su razumljivije i lakše se pamte</a:t>
            </a:r>
          </a:p>
          <a:p>
            <a:pPr lvl="1" algn="l"/>
            <a:r>
              <a:rPr lang="hr-HR" sz="1600" dirty="0">
                <a:solidFill>
                  <a:srgbClr val="002060"/>
                </a:solidFill>
              </a:rPr>
              <a:t>Primjer1:  </a:t>
            </a:r>
            <a:r>
              <a:rPr lang="hr-HR" sz="1600" i="1" dirty="0">
                <a:solidFill>
                  <a:srgbClr val="002060"/>
                </a:solidFill>
              </a:rPr>
              <a:t>Postati osiguravajuća kuća kojoj se najviše vjeruje.</a:t>
            </a:r>
            <a:endParaRPr lang="hr-HR" sz="1600" dirty="0">
              <a:solidFill>
                <a:srgbClr val="002060"/>
              </a:solidFill>
            </a:endParaRPr>
          </a:p>
          <a:p>
            <a:pPr lvl="1" algn="l"/>
            <a:r>
              <a:rPr lang="hr-HR" sz="1600" dirty="0">
                <a:solidFill>
                  <a:srgbClr val="002060"/>
                </a:solidFill>
              </a:rPr>
              <a:t>Primjer2:  </a:t>
            </a:r>
            <a:r>
              <a:rPr lang="hr-HR" sz="1600" i="1" dirty="0">
                <a:solidFill>
                  <a:srgbClr val="002060"/>
                </a:solidFill>
              </a:rPr>
              <a:t>Postati trgovina broj 1 za nabavku svježe </a:t>
            </a:r>
            <a:r>
              <a:rPr lang="hr-HR" sz="1600" i="1" dirty="0" smtClean="0">
                <a:solidFill>
                  <a:srgbClr val="002060"/>
                </a:solidFill>
              </a:rPr>
              <a:t>hrane</a:t>
            </a:r>
            <a:r>
              <a:rPr lang="hr-HR" sz="1600" i="1" dirty="0">
                <a:solidFill>
                  <a:srgbClr val="002060"/>
                </a:solidFill>
              </a:rPr>
              <a:t>.</a:t>
            </a:r>
            <a:endParaRPr lang="hr-HR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hr-HR" sz="3600" b="1" dirty="0" smtClean="0">
                <a:latin typeface="Georgia" pitchFamily="18" charset="0"/>
              </a:rPr>
              <a:t>Vizija škole</a:t>
            </a:r>
            <a:br>
              <a:rPr lang="hr-HR" sz="3600" b="1" dirty="0" smtClean="0">
                <a:latin typeface="Georgia" pitchFamily="18" charset="0"/>
              </a:rPr>
            </a:br>
            <a:r>
              <a:rPr lang="hr-HR" sz="3200" dirty="0"/>
              <a:t> Vizija – slika željenog stanja. Što škola </a:t>
            </a:r>
            <a:r>
              <a:rPr lang="hr-HR" sz="3200" dirty="0" smtClean="0"/>
              <a:t>želi postati</a:t>
            </a:r>
            <a:r>
              <a:rPr lang="hr-HR" sz="3200" dirty="0"/>
              <a:t>, kako vidi sebe u budućnosti, kakve su joj aspiracije</a:t>
            </a:r>
            <a:r>
              <a:rPr lang="hr-HR" sz="3200" dirty="0" smtClean="0"/>
              <a:t>.</a:t>
            </a:r>
            <a:br>
              <a:rPr lang="hr-HR" sz="3200" dirty="0" smtClean="0"/>
            </a:br>
            <a:r>
              <a:rPr lang="hr-HR" sz="3200" dirty="0" smtClean="0"/>
              <a:t> </a:t>
            </a:r>
            <a:r>
              <a:rPr lang="hr-HR" sz="22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hr-HR" sz="2200" dirty="0" err="1" smtClean="0">
                <a:solidFill>
                  <a:schemeClr val="tx2">
                    <a:lumMod val="75000"/>
                  </a:schemeClr>
                </a:solidFill>
              </a:rPr>
              <a:t>Samovrednovanje</a:t>
            </a:r>
            <a:r>
              <a:rPr lang="hr-HR" sz="2200" dirty="0" smtClean="0">
                <a:solidFill>
                  <a:schemeClr val="tx2">
                    <a:lumMod val="75000"/>
                  </a:schemeClr>
                </a:solidFill>
              </a:rPr>
              <a:t> škola: prva iskustva u osnovnim školama (2010) (str. 41) </a:t>
            </a:r>
            <a:r>
              <a:rPr lang="hr-HR" sz="3200" dirty="0"/>
              <a:t/>
            </a:r>
            <a:br>
              <a:rPr lang="hr-HR" sz="3200" dirty="0"/>
            </a:br>
            <a:endParaRPr lang="hr-HR" sz="3600" b="1" dirty="0">
              <a:latin typeface="Georgia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3140968"/>
            <a:ext cx="8147248" cy="218884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hr-HR" sz="28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Postati zajednica učenja koja cijeni trud i može uživati u svojim rezultatima. Živjeti i raditi zajedno kroz motivaciju za učenje i razvoj kompetencija  za </a:t>
            </a:r>
            <a:r>
              <a:rPr lang="hr-HR" sz="2800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cjeloživotno</a:t>
            </a:r>
            <a:r>
              <a:rPr lang="hr-HR" sz="28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učenje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hr-HR" sz="3100" b="1" dirty="0" smtClean="0">
                <a:latin typeface="Bookman Old Style" pitchFamily="18" charset="0"/>
              </a:rPr>
              <a:t>MISIJA</a:t>
            </a:r>
            <a:r>
              <a:rPr lang="hr-HR" dirty="0"/>
              <a:t/>
            </a:r>
            <a:br>
              <a:rPr lang="hr-HR" dirty="0"/>
            </a:br>
            <a:r>
              <a:rPr lang="hr-HR" sz="3100" dirty="0">
                <a:solidFill>
                  <a:srgbClr val="002060"/>
                </a:solidFill>
              </a:rPr>
              <a:t>predstavlja način na koji ćemo ostvariti viziju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sz="2400" dirty="0">
                <a:solidFill>
                  <a:srgbClr val="002060"/>
                </a:solidFill>
              </a:rPr>
              <a:t>pomaže izradi strateškog plana kojeg je dio, potiče nas da razmišljamo o djelokrugu našeg poslovanja, predstavlja osnovu za definiranje ciljeva i donošenje odluka</a:t>
            </a:r>
          </a:p>
          <a:p>
            <a:pPr lvl="0"/>
            <a:r>
              <a:rPr lang="hr-HR" sz="2400" dirty="0">
                <a:solidFill>
                  <a:srgbClr val="002060"/>
                </a:solidFill>
              </a:rPr>
              <a:t>dok je vizija ‘fiksna’, ‘misija’ se može u određenim uvjetima mijenjati</a:t>
            </a:r>
            <a:r>
              <a:rPr lang="hr-HR" sz="2400" dirty="0" smtClean="0">
                <a:solidFill>
                  <a:srgbClr val="002060"/>
                </a:solidFill>
              </a:rPr>
              <a:t>.</a:t>
            </a:r>
          </a:p>
          <a:p>
            <a:pPr lvl="0"/>
            <a:endParaRPr lang="hr-HR" sz="24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sz="2400" dirty="0"/>
              <a:t>Primjer1,  za </a:t>
            </a:r>
            <a:r>
              <a:rPr lang="hr-HR" sz="2400" dirty="0" err="1" smtClean="0"/>
              <a:t>osiguravateljsku</a:t>
            </a:r>
            <a:r>
              <a:rPr lang="hr-HR" sz="2400" dirty="0" smtClean="0"/>
              <a:t> </a:t>
            </a:r>
            <a:r>
              <a:rPr lang="hr-HR" sz="2400" dirty="0"/>
              <a:t>kuću: U jednom periodu misija može biti </a:t>
            </a:r>
            <a:r>
              <a:rPr lang="hr-HR" sz="2400" i="1" dirty="0"/>
              <a:t>‘osigurati klijentima financijsku sigurnost’</a:t>
            </a:r>
            <a:r>
              <a:rPr lang="hr-HR" sz="2400" dirty="0"/>
              <a:t>, dok je fokus klasično osiguranje; poslije misija može biti  i </a:t>
            </a:r>
            <a:r>
              <a:rPr lang="hr-HR" sz="2400" i="1" dirty="0"/>
              <a:t>‘učiniti da novac radi za naše klijente’</a:t>
            </a:r>
            <a:r>
              <a:rPr lang="hr-HR" sz="2400" dirty="0"/>
              <a:t>, kada će se u ponudu uvrstiti i investicijski proizvodi.</a:t>
            </a:r>
          </a:p>
          <a:p>
            <a:pPr>
              <a:buNone/>
            </a:pPr>
            <a:r>
              <a:rPr lang="hr-HR" sz="2400" dirty="0"/>
              <a:t>Primjer2, za trgovinu svježih proizvoda: </a:t>
            </a:r>
            <a:r>
              <a:rPr lang="hr-HR" sz="2400" i="1" dirty="0"/>
              <a:t>‘Pomažemo obiteljima da ostvare sretan i zdrav život osiguravajući najsvježije, najukusnije i </a:t>
            </a:r>
            <a:r>
              <a:rPr lang="hr-HR" sz="2400" i="1" dirty="0" err="1"/>
              <a:t>najprehranjivije</a:t>
            </a:r>
            <a:r>
              <a:rPr lang="hr-HR" sz="2400" i="1" dirty="0"/>
              <a:t> lokalne proizvode: S farme do vašeg stola unutar 24 sata.’</a:t>
            </a:r>
            <a:endParaRPr lang="hr-HR" sz="2400" dirty="0"/>
          </a:p>
          <a:p>
            <a:pPr lvl="0">
              <a:buNone/>
            </a:pPr>
            <a:endParaRPr lang="hr-HR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136904" cy="2088232"/>
          </a:xfrm>
        </p:spPr>
        <p:txBody>
          <a:bodyPr>
            <a:normAutofit fontScale="90000"/>
          </a:bodyPr>
          <a:lstStyle/>
          <a:p>
            <a:r>
              <a:rPr lang="hr-HR" sz="3200" b="1" dirty="0" smtClean="0">
                <a:latin typeface="Georgia" pitchFamily="18" charset="0"/>
              </a:rPr>
              <a:t>Misija škole</a:t>
            </a:r>
            <a:br>
              <a:rPr lang="hr-HR" sz="3200" b="1" dirty="0" smtClean="0">
                <a:latin typeface="Georgia" pitchFamily="18" charset="0"/>
              </a:rPr>
            </a:br>
            <a:r>
              <a:rPr lang="hr-HR" sz="2800" dirty="0"/>
              <a:t> </a:t>
            </a:r>
            <a:r>
              <a:rPr lang="hr-HR" sz="2800" dirty="0" smtClean="0"/>
              <a:t>odražava svrhu škole</a:t>
            </a:r>
            <a:r>
              <a:rPr lang="hr-HR" sz="2800" dirty="0"/>
              <a:t>, opisuje razloge njezina postojanja. Opisuje postojeće stanje, što se može očekivati od škole, što ona čini, koje usluge pruža</a:t>
            </a:r>
            <a:r>
              <a:rPr lang="hr-HR" sz="2800" dirty="0" smtClean="0"/>
              <a:t>. </a:t>
            </a:r>
            <a:br>
              <a:rPr lang="hr-HR" sz="2800" dirty="0" smtClean="0"/>
            </a:br>
            <a:r>
              <a:rPr lang="hr-HR" sz="2200" dirty="0" smtClean="0"/>
              <a:t>(</a:t>
            </a:r>
            <a:r>
              <a:rPr lang="hr-HR" sz="2200" dirty="0" err="1" smtClean="0">
                <a:solidFill>
                  <a:schemeClr val="tx2">
                    <a:lumMod val="75000"/>
                  </a:schemeClr>
                </a:solidFill>
              </a:rPr>
              <a:t>Samovrednovanje</a:t>
            </a:r>
            <a:r>
              <a:rPr lang="hr-HR" sz="2200" dirty="0" smtClean="0">
                <a:solidFill>
                  <a:schemeClr val="tx2">
                    <a:lumMod val="75000"/>
                  </a:schemeClr>
                </a:solidFill>
              </a:rPr>
              <a:t> škola: prva iskustva u osnovnim školama (2010) (str. 41)</a:t>
            </a:r>
            <a:endParaRPr lang="hr-HR" sz="22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7560840" cy="3672408"/>
          </a:xfrm>
        </p:spPr>
        <p:txBody>
          <a:bodyPr>
            <a:normAutofit fontScale="85000" lnSpcReduction="20000"/>
          </a:bodyPr>
          <a:lstStyle/>
          <a:p>
            <a:r>
              <a:rPr lang="hr-HR" sz="26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Naša škola ima za cilj da bude škola za </a:t>
            </a:r>
            <a:r>
              <a:rPr lang="hr-HR" sz="26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svakog člana školske zajednice. </a:t>
            </a:r>
          </a:p>
          <a:p>
            <a:r>
              <a:rPr lang="hr-HR" sz="26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Zadatak nam je </a:t>
            </a:r>
            <a:r>
              <a:rPr lang="hr-HR" sz="26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osigurati </a:t>
            </a:r>
            <a:r>
              <a:rPr lang="hr-HR" sz="26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da svaki učenik ima priliku razvijati se u skladu sa  svojim potrebama i sposobnostima. Želimo razvijati toleranciju i razumijevanje različitosti u školi i lokalnoj zajednici.  Primjerenim oblicima poučavanja i metodama rada želimo omogućiti svakom učeniku aktivno i samostalno učenje te praktičnu primjenu naučenog kroz pozitivan i odgovoran odnos  za  zdrav stil života te zaštitu okoliša i održivog razvoja našeg Otoka. </a:t>
            </a:r>
          </a:p>
          <a:p>
            <a:endParaRPr lang="hr-HR" b="1" dirty="0"/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260</Words>
  <Application>Microsoft Office PowerPoint</Application>
  <PresentationFormat>Prikaz na zaslonu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Office tema</vt:lpstr>
      <vt:lpstr>Vizija i misija</vt:lpstr>
      <vt:lpstr>VIZIJA  je inspirativna izjava koja definira smjer u kojem se firma želi razvijati </vt:lpstr>
      <vt:lpstr>Vizija škole  Vizija – slika željenog stanja. Što škola želi postati, kako vidi sebe u budućnosti, kakve su joj aspiracije.  (Samovrednovanje škola: prva iskustva u osnovnim školama (2010) (str. 41)  </vt:lpstr>
      <vt:lpstr>MISIJA predstavlja način na koji ćemo ostvariti viziju </vt:lpstr>
      <vt:lpstr>Misija škole  odražava svrhu škole, opisuje razloge njezina postojanja. Opisuje postojeće stanje, što se može očekivati od škole, što ona čini, koje usluge pruža.  (Samovrednovanje škola: prva iskustva u osnovnim školama (2010) (str. 41)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Vizija i misija</dc:title>
  <dc:creator>Dragana</dc:creator>
  <cp:lastModifiedBy>Dragana</cp:lastModifiedBy>
  <cp:revision>7</cp:revision>
  <dcterms:created xsi:type="dcterms:W3CDTF">2014-06-17T01:57:34Z</dcterms:created>
  <dcterms:modified xsi:type="dcterms:W3CDTF">2014-06-17T02:58:03Z</dcterms:modified>
</cp:coreProperties>
</file>