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5" r:id="rId3"/>
    <p:sldId id="270" r:id="rId4"/>
    <p:sldId id="269" r:id="rId5"/>
    <p:sldId id="268" r:id="rId6"/>
    <p:sldId id="266" r:id="rId7"/>
    <p:sldId id="275" r:id="rId8"/>
    <p:sldId id="267" r:id="rId9"/>
    <p:sldId id="274" r:id="rId10"/>
    <p:sldId id="273" r:id="rId11"/>
    <p:sldId id="271" r:id="rId12"/>
    <p:sldId id="272" r:id="rId13"/>
    <p:sldId id="284" r:id="rId14"/>
    <p:sldId id="291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900" autoAdjust="0"/>
  </p:normalViewPr>
  <p:slideViewPr>
    <p:cSldViewPr snapToGrid="0" snapToObjects="1">
      <p:cViewPr varScale="1">
        <p:scale>
          <a:sx n="126" d="100"/>
          <a:sy n="126" d="100"/>
        </p:scale>
        <p:origin x="119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CCF5-9864-754C-861A-C053E45914E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1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CCF5-9864-754C-861A-C053E45914E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2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CCF5-9864-754C-861A-C053E45914E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CCF5-9864-754C-861A-C053E45914E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6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CCF5-9864-754C-861A-C053E45914E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CCF5-9864-754C-861A-C053E45914E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CCF5-9864-754C-861A-C053E45914E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7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CCF5-9864-754C-861A-C053E45914E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7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CCF5-9864-754C-861A-C053E45914E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6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CCF5-9864-754C-861A-C053E45914E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2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CCF5-9864-754C-861A-C053E45914EE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CF042-E4B8-DB4B-B73E-8FF8D1406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9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kolskikurikulum.com.hr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89" y="5656583"/>
            <a:ext cx="5473700" cy="59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431" y="5667923"/>
            <a:ext cx="802168" cy="4794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99588" y="2601769"/>
            <a:ext cx="753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IPA projekt 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„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Razvoj kurikulumske kulture: 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Osnaživanje škola za razvoj i implementaciju školskog kurikuluma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“</a:t>
            </a:r>
          </a:p>
          <a:p>
            <a:endParaRPr lang="hr-HR" b="1" dirty="0" smtClean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PREZENTACIJA PROJEKTA</a:t>
            </a:r>
            <a:endParaRPr lang="hr-HR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2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8" y="1062634"/>
            <a:ext cx="77364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chemeClr val="accent5">
                    <a:lumMod val="50000"/>
                  </a:schemeClr>
                </a:solidFill>
              </a:rPr>
              <a:t>Izrada</a:t>
            </a:r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, provedba i evaluacija školskog kurikuluma u školama </a:t>
            </a:r>
            <a:endParaRPr lang="hr-H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trenerske aktivnosti s učiteljima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razredne i predmetne nastave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/školski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timovi/ u školama)</a:t>
            </a: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i="1" dirty="0">
                <a:solidFill>
                  <a:schemeClr val="accent5">
                    <a:lumMod val="50000"/>
                  </a:schemeClr>
                </a:solidFill>
              </a:rPr>
              <a:t>Aktivnosti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Škole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nominiraju po </a:t>
            </a:r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3 učitelja 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razredne i predmetne nastave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za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sudjelovanje u projektu (</a:t>
            </a:r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školski tim za </a:t>
            </a:r>
            <a:r>
              <a:rPr lang="vi-VN" b="1" dirty="0" smtClean="0">
                <a:solidFill>
                  <a:schemeClr val="accent5">
                    <a:lumMod val="50000"/>
                  </a:schemeClr>
                </a:solidFill>
              </a:rPr>
              <a:t>izradu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vi-VN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provedbu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i evaluaciju </a:t>
            </a:r>
            <a:r>
              <a:rPr lang="vi-VN" b="1" dirty="0" smtClean="0">
                <a:solidFill>
                  <a:schemeClr val="accent5">
                    <a:lumMod val="50000"/>
                  </a:schemeClr>
                </a:solidFill>
              </a:rPr>
              <a:t>školskog kurikuluma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 u vlastitoj školi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Ukupno nominirano 180 učitelja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razredne i predmetne nastave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iz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60 škola iz 10 županija (po 6 škola iz svake županije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Trodnevni seminar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za tim za školski kurikulum (provode ga treneri educirani na prethodnom treningu za trenere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Izrada, provođenje i evaluacija školskih kurikuluma u školama (izvode školski timovi pod vodstvom i s podrškom trenera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Podrška trenera izravna (dva sastanka) i elektronskim putem (pitanja putem web stranice projekta)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4033" y="1487714"/>
            <a:ext cx="8042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Priručnik za trenere  i radni materijali za treninge </a:t>
            </a: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Edukacijsko sredstvo i potpora u transferu znanja i razvoju vještina trenera i školskih timova za izradu i evaluaciju školskog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kurikuluma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Izrađene prezentacije i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radni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materijali za svaku radionicu s budućim trenerima (metodologija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postupci/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izrade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školskog kurikuluma, obrasci za evaluaciju školskog kurikuluma, itd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.)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Napisan priručnik za izradu i evaluaciju školskog kurikuluma</a:t>
            </a:r>
          </a:p>
        </p:txBody>
      </p:sp>
    </p:spTree>
    <p:extLst>
      <p:ext uri="{BB962C8B-B14F-4D97-AF65-F5344CB8AC3E}">
        <p14:creationId xmlns:p14="http://schemas.microsoft.com/office/powerpoint/2010/main" val="32628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487714"/>
            <a:ext cx="7311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Struktura 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priručnika</a:t>
            </a:r>
          </a:p>
          <a:p>
            <a:endParaRPr lang="hr-HR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Osnove </a:t>
            </a:r>
            <a:r>
              <a:rPr lang="hr-HR" dirty="0" err="1">
                <a:solidFill>
                  <a:schemeClr val="accent5">
                    <a:lumMod val="50000"/>
                  </a:schemeClr>
                </a:solidFill>
              </a:rPr>
              <a:t>kurikulumske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teorije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Iskustva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europskih zemalja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u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izradi školskog kurikuluma  (primjeri dobre prakse) 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Radni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materijali za trening trenera 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Refleksije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i iskustva trenera u izradi školskih kurikuluma u školama </a:t>
            </a:r>
          </a:p>
        </p:txBody>
      </p:sp>
    </p:spTree>
    <p:extLst>
      <p:ext uri="{BB962C8B-B14F-4D97-AF65-F5344CB8AC3E}">
        <p14:creationId xmlns:p14="http://schemas.microsoft.com/office/powerpoint/2010/main" val="35597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487714"/>
            <a:ext cx="7311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Web stranica projekta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: www.skolskikurikulum.com.hr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Kontinuirana komunikacija ekspertnog tima, trenera i članova školskog tima za izradu školskog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kurikuluma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Web stranica projekta – središnje sredstvo komunikacije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i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repozitorij materijala za treninge i izradu školskog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kurikuluma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Informiranje šire javnosti o radu na projektu i edukacijskim materijalima za izradu i evaluaciju školskog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kurikuluma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487714"/>
            <a:ext cx="7311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Završna konferencija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Cilj: prezentirati rad na projektu i njegove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rezultate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Sudionici: ravnatelji, predstavnici MZOS-a i agencija, ekspertni tim, treneri, članovi školskih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timova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Projektiranje mogućih budućih aktivnosti na razvoju školskog kurikuluma 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919141"/>
              </p:ext>
            </p:extLst>
          </p:nvPr>
        </p:nvGraphicFramePr>
        <p:xfrm>
          <a:off x="1473200" y="5435361"/>
          <a:ext cx="61976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Document" r:id="rId6" imgW="6197600" imgH="1181100" progId="Word.Document.12">
                  <p:embed/>
                </p:oleObj>
              </mc:Choice>
              <mc:Fallback>
                <p:oleObj name="Document" r:id="rId6" imgW="6197600" imgH="118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3200" y="5435361"/>
                        <a:ext cx="61976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89" y="1313542"/>
            <a:ext cx="7358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Kontakt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informacije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Web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stranica: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www.skolskikurikulum.com.hr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Institut za društvena istraživanja u Zagrebu</a:t>
            </a:r>
          </a:p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Centar za istraživanje i razvoj obrazovanja</a:t>
            </a:r>
          </a:p>
          <a:p>
            <a:r>
              <a:rPr lang="hr-HR" dirty="0" err="1">
                <a:solidFill>
                  <a:schemeClr val="accent5">
                    <a:lumMod val="50000"/>
                  </a:schemeClr>
                </a:solidFill>
              </a:rPr>
              <a:t>Amruševa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 11/II, 10000 Zagreb</a:t>
            </a: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E-mail: </a:t>
            </a:r>
            <a:r>
              <a:rPr lang="hr-HR" dirty="0" err="1">
                <a:solidFill>
                  <a:schemeClr val="accent5">
                    <a:lumMod val="50000"/>
                  </a:schemeClr>
                </a:solidFill>
              </a:rPr>
              <a:t>matic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hr-HR" dirty="0" err="1">
                <a:solidFill>
                  <a:schemeClr val="accent5">
                    <a:lumMod val="50000"/>
                  </a:schemeClr>
                </a:solidFill>
              </a:rPr>
              <a:t>idi.hr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r>
              <a:rPr lang="hr-HR" dirty="0" err="1">
                <a:solidFill>
                  <a:schemeClr val="accent5">
                    <a:lumMod val="50000"/>
                  </a:schemeClr>
                </a:solidFill>
              </a:rPr>
              <a:t>Tel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: +385 1 488 3550</a:t>
            </a: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Forum za slobodu odgoja</a:t>
            </a: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Kralja Držislava 12, 10000 Zagreb</a:t>
            </a: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E-mail: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kgrbavac@fso.hr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 err="1">
                <a:solidFill>
                  <a:schemeClr val="accent5">
                    <a:lumMod val="50000"/>
                  </a:schemeClr>
                </a:solidFill>
              </a:rPr>
              <a:t>Tel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: +385 1 466 3503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487714"/>
            <a:ext cx="7311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OSNOVNI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PODACI O 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PROJEKTU</a:t>
            </a:r>
          </a:p>
          <a:p>
            <a:endParaRPr lang="hr-H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Nositelj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: Institut za društvena istraživanja u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Zagrebu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Partner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: Forum za slobodu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odgoja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Trajanje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: 18 mjeseci (19. kolovoza 2013. – 18. veljače 2015.)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487714"/>
            <a:ext cx="7311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CILJ I OČEKIVANI ISHODI </a:t>
            </a:r>
            <a:r>
              <a:rPr lang="vi-VN" b="1" dirty="0" smtClean="0">
                <a:solidFill>
                  <a:schemeClr val="accent5">
                    <a:lumMod val="50000"/>
                  </a:schemeClr>
                </a:solidFill>
              </a:rPr>
              <a:t>PROJEKTA</a:t>
            </a:r>
            <a:endParaRPr lang="hr-H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Cilj je osnažiti dionike obrazovnog sustava za  razvoj, izradu, provedbu i evaluaciju školskih kurikuluma u osnovnom obrazovanju. 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Očekivani ishodi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Razredni i predmetni učitelji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educirani za izradu, provođenje i evaluaciju školskih kurikuluma prilagođenih interesima i potrebama učenika i okruženja škola.  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renošenje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stečenog znanja i iskustva na škole koje nisu uključene u projekt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487714"/>
            <a:ext cx="73111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ŠKOLE UKLJUČENE U PROJEKT 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Po 6 škola iz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županija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Grad Zagreb</a:t>
            </a:r>
          </a:p>
          <a:p>
            <a:pPr marL="0" lvl="6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Koprivničko-križevačka županija</a:t>
            </a:r>
          </a:p>
          <a:p>
            <a:pPr marL="0" lvl="6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Ličko-senjska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županija</a:t>
            </a:r>
          </a:p>
          <a:p>
            <a:pPr marL="0" lvl="6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Osječko-baranjska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županija</a:t>
            </a:r>
          </a:p>
          <a:p>
            <a:pPr marL="0" lvl="6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Primorsko-goranska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županija</a:t>
            </a:r>
          </a:p>
          <a:p>
            <a:pPr marL="0" lvl="6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Sisačko-moslavačka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županija</a:t>
            </a:r>
          </a:p>
          <a:p>
            <a:pPr marL="0" lvl="6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Splitsko-dalmatinska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županija</a:t>
            </a:r>
          </a:p>
          <a:p>
            <a:pPr marL="0" lvl="6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Šibensko-kninska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županija</a:t>
            </a:r>
          </a:p>
          <a:p>
            <a:pPr marL="0" lvl="6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Vukovarsko-srijemska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županija</a:t>
            </a:r>
          </a:p>
          <a:p>
            <a:pPr marL="0" lvl="6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Zagrebačka županija</a:t>
            </a:r>
          </a:p>
          <a:p>
            <a:pPr marL="0" lvl="6"/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487714"/>
            <a:ext cx="75767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CILJNE 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SKUPINE</a:t>
            </a:r>
          </a:p>
          <a:p>
            <a:endParaRPr lang="hr-HR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Ravnatelji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 – oko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250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 ravnatelja iz 10 županija 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Agencija za odgoj i obrazovanje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– oko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30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 savjetnika (Zagreb i područne agencije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Razredni i predmetni učitelji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oko 220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učitelja  razredne i predmetne nastave (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40 trenera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180 iz školskih timova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 za razvoj kurikuluma iz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60 škola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433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8" y="1487714"/>
            <a:ext cx="79396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chemeClr val="accent5">
                    <a:lumMod val="50000"/>
                  </a:schemeClr>
                </a:solidFill>
              </a:rPr>
              <a:t>AKTIVNOSTI</a:t>
            </a:r>
            <a:endParaRPr lang="hr-H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Predstavljanje projekta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 – značajnim dionicima obrazovnog sustava (MZOS, AZOO, Udruga ravnatelja osnovnih škola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Seminari za ravnatelje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- siječanj – ožujak 2014. </a:t>
            </a:r>
          </a:p>
          <a:p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i="1" dirty="0" smtClean="0">
                <a:solidFill>
                  <a:schemeClr val="accent5">
                    <a:lumMod val="50000"/>
                  </a:schemeClr>
                </a:solidFill>
              </a:rPr>
              <a:t>Struktura </a:t>
            </a:r>
            <a:r>
              <a:rPr lang="vi-VN" i="1" dirty="0">
                <a:solidFill>
                  <a:schemeClr val="accent5">
                    <a:lumMod val="50000"/>
                  </a:schemeClr>
                </a:solidFill>
              </a:rPr>
              <a:t>seminara</a:t>
            </a:r>
            <a:r>
              <a:rPr lang="vi-VN" i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hr-HR" i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Predstavljanje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projekta</a:t>
            </a: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Iskustva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u izradi školskog kurikuluma u školama - refleksija</a:t>
            </a: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Upoznavanje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s kurikulumskim pristupom i osnovnim konceptima</a:t>
            </a: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Upoznavanje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s aktualnim pitanjima kurikulumske politike u Europi </a:t>
            </a:r>
          </a:p>
          <a:p>
            <a:pPr marL="174625" indent="-174625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Prikaz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razvoja kurikuluma u Hrvatskoj (uvođenje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kurikulumskog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pristupa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kurikulumski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dokumenti, školski kurikulum)</a:t>
            </a: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Značaj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projekta za razvoj školskog kurikuluma u školama uključenim u projekt</a:t>
            </a: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Uloga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ravnatelja u razvoju školskog kurikuluma</a:t>
            </a: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Nominiranje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škola za sudjelovanje u projektu (obrazac)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487714"/>
            <a:ext cx="73111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Seminar za AZOO </a:t>
            </a:r>
            <a:endParaRPr lang="hr-H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Seminar za AZOO - (sve podružnice) – veljača 2014.</a:t>
            </a: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Cilj seminara: upoznavanje savjetnika sa značajem školskog kurikuluma i ulogom agencija u razvoju školskog kurikuluma u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Hrvatskoj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i="1" dirty="0">
                <a:solidFill>
                  <a:schemeClr val="accent5">
                    <a:lumMod val="50000"/>
                  </a:schemeClr>
                </a:solidFill>
              </a:rPr>
              <a:t>Aktivnosti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Upoznavanje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s projektom</a:t>
            </a:r>
          </a:p>
          <a:p>
            <a:pPr marL="174625" indent="-174625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Upoznavanje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s kurikulumskim pristupom i osnovnim konceptima (nacionalni kurikulum, školski kurikulum)</a:t>
            </a: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Upoznavanje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s aktualnim pitanjima kurikulumske politike u Europi </a:t>
            </a:r>
          </a:p>
          <a:p>
            <a:pPr marL="174625" indent="-174625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Prikaz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razvoja kurikuluma u Hrvatskoj (uvođenje kurikulumskog pristupa, kurikulumski dokumenti, školski kurikulum)</a:t>
            </a: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Uloga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agencija u razvoju školskog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kurikuluma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Potpora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Agencije školama pri izradi školskog kurikuluma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487714"/>
            <a:ext cx="7663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Trening za trenere</a:t>
            </a: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Cilj: educirati učitelje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razredne i predmetne nastave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za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trenere u izradi, provedbi, praćenju  i evaluaciji školskog kurikuluma 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vi-VN" i="1" dirty="0">
                <a:solidFill>
                  <a:schemeClr val="accent5">
                    <a:lumMod val="50000"/>
                  </a:schemeClr>
                </a:solidFill>
              </a:rPr>
              <a:t>Aktivnosti treninga (set radionica</a:t>
            </a:r>
            <a:r>
              <a:rPr lang="vi-VN" i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  <a:p>
            <a:pPr marL="174625" indent="-174625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Upoznavanje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budućih trenera s kurikulumskim pristupom i osnovnim kurikulumskim konceptima (npr. nacionalni kurikulum, školski kurikulum)</a:t>
            </a:r>
          </a:p>
          <a:p>
            <a:pPr marL="174625" indent="-174625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Upoznavanje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s razvojem nacionalnog i školskog kurikuluma u europskim zemljama </a:t>
            </a:r>
          </a:p>
          <a:p>
            <a:pPr marL="174625" indent="-174625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Prikaz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razvoja kurikuluma u Hrvatskoj (uvođenje kurikulumskog pristupa, kurikulumski dokumenti, školski kurikulum)</a:t>
            </a:r>
          </a:p>
          <a:p>
            <a:pPr marL="174625" indent="-174625"/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Upoznavanje </a:t>
            </a:r>
            <a:r>
              <a:rPr lang="vi-VN" dirty="0">
                <a:solidFill>
                  <a:schemeClr val="accent5">
                    <a:lumMod val="50000"/>
                  </a:schemeClr>
                </a:solidFill>
              </a:rPr>
              <a:t>s metodologijom izrade, provedbe i evaluacije školskog kurikuluma </a:t>
            </a:r>
          </a:p>
          <a:p>
            <a:endParaRPr lang="vi-VN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3753" r="6570" b="17669"/>
          <a:stretch/>
        </p:blipFill>
        <p:spPr bwMode="auto">
          <a:xfrm>
            <a:off x="899589" y="150784"/>
            <a:ext cx="1663936" cy="7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332628" y="161280"/>
            <a:ext cx="995503" cy="774972"/>
            <a:chOff x="6994912" y="415672"/>
            <a:chExt cx="995503" cy="774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2328" y="415672"/>
              <a:ext cx="800679" cy="563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994912" y="959812"/>
              <a:ext cx="9955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Europska </a:t>
              </a:r>
              <a:r>
                <a:rPr lang="hr-H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unija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rial"/>
                  <a:cs typeface="Arial"/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899589" y="1062634"/>
            <a:ext cx="735896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89" y="1487714"/>
            <a:ext cx="75767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Trening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za 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trenere</a:t>
            </a:r>
          </a:p>
          <a:p>
            <a:endParaRPr lang="hr-HR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Polaznici treninga za trenere - 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učitelji razredne i predmetne nastave  (stručni suradnici)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iz škola 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Odabrat  će se 40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polaznika: motivirani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trenersko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iskustvo, sudjelovanje u stručnom usavršavanju, sudjelovanje u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projektima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Trajanje treninga – 4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dana</a:t>
            </a: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Eksperti iz IDIZ-a provodit će trening i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pratiti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rad trenera u osposobljavanju školskih timova za izradu i provedbu školskih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kurikuluma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921</Words>
  <Application>Microsoft Office PowerPoint</Application>
  <PresentationFormat>On-screen Show (4:3)</PresentationFormat>
  <Paragraphs>163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Calisto MT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Majorian</dc:creator>
  <cp:lastModifiedBy>JELENA</cp:lastModifiedBy>
  <cp:revision>63</cp:revision>
  <dcterms:created xsi:type="dcterms:W3CDTF">2014-01-22T09:41:43Z</dcterms:created>
  <dcterms:modified xsi:type="dcterms:W3CDTF">2014-03-27T17:06:30Z</dcterms:modified>
</cp:coreProperties>
</file>