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67" r:id="rId3"/>
    <p:sldId id="317" r:id="rId4"/>
    <p:sldId id="279" r:id="rId5"/>
    <p:sldId id="273" r:id="rId6"/>
    <p:sldId id="302" r:id="rId7"/>
    <p:sldId id="270" r:id="rId8"/>
    <p:sldId id="280" r:id="rId9"/>
    <p:sldId id="281" r:id="rId10"/>
    <p:sldId id="289" r:id="rId11"/>
    <p:sldId id="271" r:id="rId12"/>
    <p:sldId id="288" r:id="rId13"/>
    <p:sldId id="290" r:id="rId14"/>
    <p:sldId id="274" r:id="rId15"/>
    <p:sldId id="275" r:id="rId16"/>
    <p:sldId id="304" r:id="rId17"/>
    <p:sldId id="300" r:id="rId18"/>
    <p:sldId id="301" r:id="rId19"/>
    <p:sldId id="291" r:id="rId20"/>
    <p:sldId id="292" r:id="rId21"/>
    <p:sldId id="315" r:id="rId22"/>
    <p:sldId id="316" r:id="rId23"/>
    <p:sldId id="283" r:id="rId24"/>
    <p:sldId id="293" r:id="rId25"/>
    <p:sldId id="286" r:id="rId26"/>
    <p:sldId id="287" r:id="rId27"/>
    <p:sldId id="299" r:id="rId28"/>
    <p:sldId id="298" r:id="rId29"/>
    <p:sldId id="307" r:id="rId30"/>
    <p:sldId id="310" r:id="rId31"/>
    <p:sldId id="308" r:id="rId32"/>
    <p:sldId id="311" r:id="rId33"/>
    <p:sldId id="312" r:id="rId34"/>
    <p:sldId id="294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959" autoAdjust="0"/>
  </p:normalViewPr>
  <p:slideViewPr>
    <p:cSldViewPr snapToGrid="0" snapToObjects="1">
      <p:cViewPr varScale="1">
        <p:scale>
          <a:sx n="74" d="100"/>
          <a:sy n="74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F05CCF5-9864-754C-861A-C053E45914EE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8CF042-E4B8-DB4B-B73E-8FF8D1406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013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F05CCF5-9864-754C-861A-C053E45914EE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8CF042-E4B8-DB4B-B73E-8FF8D1406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127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F05CCF5-9864-754C-861A-C053E45914EE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8CF042-E4B8-DB4B-B73E-8FF8D1406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62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F05CCF5-9864-754C-861A-C053E45914EE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8CF042-E4B8-DB4B-B73E-8FF8D1406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663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F05CCF5-9864-754C-861A-C053E45914EE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8CF042-E4B8-DB4B-B73E-8FF8D1406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26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F05CCF5-9864-754C-861A-C053E45914EE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8CF042-E4B8-DB4B-B73E-8FF8D1406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993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F05CCF5-9864-754C-861A-C053E45914EE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8CF042-E4B8-DB4B-B73E-8FF8D1406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275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F05CCF5-9864-754C-861A-C053E45914EE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8CF042-E4B8-DB4B-B73E-8FF8D1406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270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F05CCF5-9864-754C-861A-C053E45914EE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8CF042-E4B8-DB4B-B73E-8FF8D1406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769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F05CCF5-9864-754C-861A-C053E45914EE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8CF042-E4B8-DB4B-B73E-8FF8D1406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926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F05CCF5-9864-754C-861A-C053E45914EE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8CF042-E4B8-DB4B-B73E-8FF8D1406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490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1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5" t="13753" r="6570" b="17669"/>
          <a:stretch/>
        </p:blipFill>
        <p:spPr bwMode="auto">
          <a:xfrm>
            <a:off x="899589" y="150784"/>
            <a:ext cx="1663936" cy="74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89" y="5656583"/>
            <a:ext cx="5473700" cy="5969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52431" y="5667923"/>
            <a:ext cx="802168" cy="479457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7332628" y="161280"/>
            <a:ext cx="995503" cy="774972"/>
            <a:chOff x="6994912" y="415672"/>
            <a:chExt cx="995503" cy="77497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072328" y="415672"/>
              <a:ext cx="800679" cy="563858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6994912" y="959812"/>
              <a:ext cx="99550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Europska </a:t>
              </a:r>
              <a:r>
                <a:rPr lang="hr-HR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unija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latin typeface="Arial"/>
                  <a:cs typeface="Arial"/>
                </a:rPr>
                <a:t> </a:t>
              </a:r>
              <a:endPara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899588" y="2601769"/>
            <a:ext cx="75357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>
                <a:solidFill>
                  <a:schemeClr val="accent5">
                    <a:lumMod val="50000"/>
                  </a:schemeClr>
                </a:solidFill>
                <a:latin typeface="Arial"/>
                <a:cs typeface="Arial"/>
              </a:rPr>
              <a:t>IPA projekt </a:t>
            </a:r>
            <a:r>
              <a:rPr lang="hr-HR" b="1" dirty="0" smtClean="0">
                <a:solidFill>
                  <a:schemeClr val="accent5">
                    <a:lumMod val="50000"/>
                  </a:schemeClr>
                </a:solidFill>
                <a:latin typeface="Arial"/>
                <a:cs typeface="Arial"/>
              </a:rPr>
              <a:t>„</a:t>
            </a:r>
            <a:r>
              <a:rPr lang="hr-HR" b="1" dirty="0">
                <a:solidFill>
                  <a:schemeClr val="accent5">
                    <a:lumMod val="50000"/>
                  </a:schemeClr>
                </a:solidFill>
                <a:latin typeface="Arial"/>
                <a:cs typeface="Arial"/>
              </a:rPr>
              <a:t>Razvoj kurikulumske kulture: </a:t>
            </a:r>
            <a:endParaRPr lang="en-US" b="1" dirty="0">
              <a:solidFill>
                <a:schemeClr val="accent5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hr-HR" b="1" dirty="0">
                <a:solidFill>
                  <a:schemeClr val="accent5">
                    <a:lumMod val="50000"/>
                  </a:schemeClr>
                </a:solidFill>
                <a:latin typeface="Arial"/>
                <a:cs typeface="Arial"/>
              </a:rPr>
              <a:t>Osnaživanje škola za razvoj i implementaciju školskog kurikuluma</a:t>
            </a:r>
            <a:r>
              <a:rPr lang="hr-HR" b="1" dirty="0" smtClean="0">
                <a:solidFill>
                  <a:schemeClr val="accent5">
                    <a:lumMod val="50000"/>
                  </a:schemeClr>
                </a:solidFill>
                <a:latin typeface="Arial"/>
                <a:cs typeface="Arial"/>
              </a:rPr>
              <a:t>“</a:t>
            </a:r>
          </a:p>
          <a:p>
            <a:endParaRPr lang="hr-HR" b="1" dirty="0" smtClean="0">
              <a:solidFill>
                <a:schemeClr val="accent5">
                  <a:lumMod val="50000"/>
                </a:schemeClr>
              </a:solidFill>
              <a:latin typeface="Arial"/>
              <a:cs typeface="Arial"/>
            </a:endParaRPr>
          </a:p>
          <a:p>
            <a:endParaRPr lang="hr-HR" b="1" dirty="0">
              <a:solidFill>
                <a:schemeClr val="accent5">
                  <a:lumMod val="50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899589" y="1062634"/>
            <a:ext cx="7358960" cy="0"/>
          </a:xfrm>
          <a:prstGeom prst="line">
            <a:avLst/>
          </a:prstGeom>
          <a:ln w="317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421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5" t="13753" r="6570" b="17669"/>
          <a:stretch/>
        </p:blipFill>
        <p:spPr bwMode="auto">
          <a:xfrm>
            <a:off x="899589" y="150784"/>
            <a:ext cx="1663936" cy="74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7332628" y="252192"/>
            <a:ext cx="995503" cy="785468"/>
            <a:chOff x="6994912" y="415672"/>
            <a:chExt cx="995503" cy="77497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72328" y="415672"/>
              <a:ext cx="800679" cy="563858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6994912" y="959812"/>
              <a:ext cx="99550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Europska </a:t>
              </a:r>
              <a:r>
                <a:rPr lang="hr-HR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unija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latin typeface="Arial"/>
                  <a:cs typeface="Arial"/>
                </a:rPr>
                <a:t> </a:t>
              </a:r>
              <a:endPara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endParaRPr>
            </a:p>
          </p:txBody>
        </p:sp>
      </p:grpSp>
      <p:cxnSp>
        <p:nvCxnSpPr>
          <p:cNvPr id="8" name="Straight Connector 7"/>
          <p:cNvCxnSpPr/>
          <p:nvPr/>
        </p:nvCxnSpPr>
        <p:spPr>
          <a:xfrm>
            <a:off x="899589" y="1062634"/>
            <a:ext cx="7358960" cy="0"/>
          </a:xfrm>
          <a:prstGeom prst="line">
            <a:avLst/>
          </a:prstGeom>
          <a:ln w="317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99589" y="1857046"/>
            <a:ext cx="7311134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/>
              <a:t>Navodi iz temeljnih dokumenata</a:t>
            </a:r>
            <a:r>
              <a:rPr lang="hr-HR" smtClean="0"/>
              <a:t>:</a:t>
            </a:r>
          </a:p>
          <a:p>
            <a:endParaRPr lang="hr-HR"/>
          </a:p>
          <a:p>
            <a:r>
              <a:rPr lang="hr-HR" smtClean="0"/>
              <a:t>	„</a:t>
            </a:r>
            <a:r>
              <a:rPr lang="hr-HR"/>
              <a:t>NOK</a:t>
            </a:r>
            <a:r>
              <a:rPr lang="hr-HR" smtClean="0"/>
              <a:t>” (2011) – </a:t>
            </a:r>
            <a:r>
              <a:rPr lang="hr-HR" sz="1400" smtClean="0"/>
              <a:t>Odgojno-obrazovni ciljevi</a:t>
            </a:r>
          </a:p>
          <a:p>
            <a:endParaRPr lang="hr-HR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hr-HR" smtClean="0"/>
              <a:t>Opći odgojno-obrazovni ciljevi (prema NOK-u): </a:t>
            </a:r>
            <a:r>
              <a:rPr lang="hr-HR" sz="1400" smtClean="0"/>
              <a:t>(OŠ 11, 1, 6)</a:t>
            </a:r>
          </a:p>
          <a:p>
            <a:endParaRPr lang="hr-HR" sz="140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osigurati sustavan način poučavanja učenika, poticati i unaprjeđivati njihov intelektualni, tjelesni, estetski, društveni, moralni i duhovni razvoj…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razvijati u učenicima svijest o očuvanju materijalne i duhovne povijesno-kulturne baštine Republike Hrvatske i nacionalnog identiteta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odgajati i obrazovati učenike u skladu s općim kulturnim i civilizacijskim vrijednostima, ljudskim pravima i pravima djece…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…</a:t>
            </a:r>
            <a:endParaRPr lang="hr-HR" dirty="0"/>
          </a:p>
        </p:txBody>
      </p:sp>
      <p:sp>
        <p:nvSpPr>
          <p:cNvPr id="3" name="TextBox 2"/>
          <p:cNvSpPr txBox="1"/>
          <p:nvPr/>
        </p:nvSpPr>
        <p:spPr>
          <a:xfrm>
            <a:off x="899589" y="1118382"/>
            <a:ext cx="735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>
                <a:solidFill>
                  <a:schemeClr val="accent5">
                    <a:lumMod val="50000"/>
                  </a:schemeClr>
                </a:solidFill>
              </a:rPr>
              <a:t>Uvodni dio – opće </a:t>
            </a:r>
            <a:r>
              <a:rPr lang="hr-HR" b="1" smtClean="0">
                <a:solidFill>
                  <a:schemeClr val="accent5">
                    <a:lumMod val="50000"/>
                  </a:schemeClr>
                </a:solidFill>
              </a:rPr>
              <a:t>smjernice</a:t>
            </a:r>
            <a:endParaRPr lang="hr-HR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85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5" t="13753" r="6570" b="17669"/>
          <a:stretch/>
        </p:blipFill>
        <p:spPr bwMode="auto">
          <a:xfrm>
            <a:off x="899589" y="150784"/>
            <a:ext cx="1663936" cy="74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7332628" y="252192"/>
            <a:ext cx="995503" cy="785468"/>
            <a:chOff x="6994912" y="415672"/>
            <a:chExt cx="995503" cy="77497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72328" y="415672"/>
              <a:ext cx="800679" cy="563858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6994912" y="959812"/>
              <a:ext cx="99550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Europska </a:t>
              </a:r>
              <a:r>
                <a:rPr lang="hr-HR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unija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latin typeface="Arial"/>
                  <a:cs typeface="Arial"/>
                </a:rPr>
                <a:t> </a:t>
              </a:r>
              <a:endPara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endParaRPr>
            </a:p>
          </p:txBody>
        </p:sp>
      </p:grpSp>
      <p:cxnSp>
        <p:nvCxnSpPr>
          <p:cNvPr id="8" name="Straight Connector 7"/>
          <p:cNvCxnSpPr/>
          <p:nvPr/>
        </p:nvCxnSpPr>
        <p:spPr>
          <a:xfrm>
            <a:off x="899589" y="1062634"/>
            <a:ext cx="7358960" cy="0"/>
          </a:xfrm>
          <a:prstGeom prst="line">
            <a:avLst/>
          </a:prstGeom>
          <a:ln w="317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99589" y="1857046"/>
            <a:ext cx="7311134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/>
              <a:t>Navodi iz temeljnih </a:t>
            </a:r>
            <a:r>
              <a:rPr lang="hr-HR" smtClean="0"/>
              <a:t>dokumenata:</a:t>
            </a:r>
            <a:endParaRPr lang="hr-HR"/>
          </a:p>
          <a:p>
            <a:endParaRPr lang="hr-HR" smtClean="0"/>
          </a:p>
          <a:p>
            <a:r>
              <a:rPr lang="hr-HR" smtClean="0"/>
              <a:t>	„NOK” (2011) – </a:t>
            </a:r>
            <a:r>
              <a:rPr lang="hr-HR" sz="1400" smtClean="0"/>
              <a:t>Načela Nacionalnoga okvirnog kurikuluma</a:t>
            </a:r>
          </a:p>
          <a:p>
            <a:endParaRPr lang="hr-HR"/>
          </a:p>
          <a:p>
            <a:r>
              <a:rPr lang="hr-HR" smtClean="0"/>
              <a:t>Načela koja čine uporišta za izradu i realizaciju </a:t>
            </a:r>
            <a:r>
              <a:rPr lang="hr-HR"/>
              <a:t>NK: </a:t>
            </a:r>
            <a:r>
              <a:rPr lang="hr-HR" sz="1400" smtClean="0"/>
              <a:t>(OŠ 1)</a:t>
            </a:r>
          </a:p>
          <a:p>
            <a:r>
              <a:rPr lang="hr-HR" smtClean="0"/>
              <a:t>Načela NOK-a: </a:t>
            </a:r>
            <a:r>
              <a:rPr lang="hr-HR" sz="1400" smtClean="0"/>
              <a:t>(OŠ 11)</a:t>
            </a:r>
          </a:p>
          <a:p>
            <a:r>
              <a:rPr lang="hr-HR" smtClean="0"/>
              <a:t>Načela NK: </a:t>
            </a:r>
            <a:r>
              <a:rPr lang="hr-HR" sz="1400" smtClean="0"/>
              <a:t>(OŠ 5, 6)</a:t>
            </a:r>
          </a:p>
          <a:p>
            <a:r>
              <a:rPr lang="hr-HR" smtClean="0"/>
              <a:t>Načela ili vrijednosna uporišta (ŠK) </a:t>
            </a:r>
            <a:r>
              <a:rPr lang="hr-HR" sz="1400" smtClean="0"/>
              <a:t>(OŠ 3)</a:t>
            </a:r>
          </a:p>
          <a:p>
            <a:endParaRPr lang="hr-HR" sz="140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visoka kvaliteta odgoja i obrazovanja za sve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jednakost obrazovnih šansi za sve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obveznost općeg obrazovanja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okomita i vodoravna prohodnost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uključenost svih učenika u odgojno-obrazovni sustav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znanstvena utemeljenost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poštivanje ljudskih prava te prava djece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...</a:t>
            </a:r>
            <a:endParaRPr lang="hr-HR" dirty="0"/>
          </a:p>
        </p:txBody>
      </p:sp>
      <p:sp>
        <p:nvSpPr>
          <p:cNvPr id="3" name="TextBox 2"/>
          <p:cNvSpPr txBox="1"/>
          <p:nvPr/>
        </p:nvSpPr>
        <p:spPr>
          <a:xfrm>
            <a:off x="899589" y="1118382"/>
            <a:ext cx="735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>
                <a:solidFill>
                  <a:schemeClr val="accent5">
                    <a:lumMod val="50000"/>
                  </a:schemeClr>
                </a:solidFill>
              </a:rPr>
              <a:t>Uvodni dio – opće </a:t>
            </a:r>
            <a:r>
              <a:rPr lang="hr-HR" b="1" smtClean="0">
                <a:solidFill>
                  <a:schemeClr val="accent5">
                    <a:lumMod val="50000"/>
                  </a:schemeClr>
                </a:solidFill>
              </a:rPr>
              <a:t>smjernice</a:t>
            </a:r>
            <a:endParaRPr lang="hr-HR" b="1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57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5" t="13753" r="6570" b="17669"/>
          <a:stretch/>
        </p:blipFill>
        <p:spPr bwMode="auto">
          <a:xfrm>
            <a:off x="899589" y="150784"/>
            <a:ext cx="1663936" cy="74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7332628" y="252192"/>
            <a:ext cx="995503" cy="785468"/>
            <a:chOff x="6994912" y="415672"/>
            <a:chExt cx="995503" cy="77497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72328" y="415672"/>
              <a:ext cx="800679" cy="563858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6994912" y="959812"/>
              <a:ext cx="99550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Europska </a:t>
              </a:r>
              <a:r>
                <a:rPr lang="hr-HR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unija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latin typeface="Arial"/>
                  <a:cs typeface="Arial"/>
                </a:rPr>
                <a:t> </a:t>
              </a:r>
              <a:endPara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endParaRPr>
            </a:p>
          </p:txBody>
        </p:sp>
      </p:grpSp>
      <p:cxnSp>
        <p:nvCxnSpPr>
          <p:cNvPr id="8" name="Straight Connector 7"/>
          <p:cNvCxnSpPr/>
          <p:nvPr/>
        </p:nvCxnSpPr>
        <p:spPr>
          <a:xfrm>
            <a:off x="899589" y="1062634"/>
            <a:ext cx="7358960" cy="0"/>
          </a:xfrm>
          <a:prstGeom prst="line">
            <a:avLst/>
          </a:prstGeom>
          <a:ln w="317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99589" y="1857046"/>
            <a:ext cx="7311134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/>
              <a:t>Navodi iz temeljnih dokumenata</a:t>
            </a:r>
            <a:r>
              <a:rPr lang="hr-HR" smtClean="0"/>
              <a:t>:</a:t>
            </a:r>
            <a:endParaRPr lang="hr-HR"/>
          </a:p>
          <a:p>
            <a:endParaRPr lang="hr-HR"/>
          </a:p>
          <a:p>
            <a:r>
              <a:rPr lang="hr-HR" smtClean="0"/>
              <a:t>	„</a:t>
            </a:r>
            <a:r>
              <a:rPr lang="hr-HR"/>
              <a:t>NOK</a:t>
            </a:r>
            <a:r>
              <a:rPr lang="hr-HR" smtClean="0"/>
              <a:t>” (2011) – </a:t>
            </a:r>
            <a:r>
              <a:rPr lang="hr-HR" sz="1400" smtClean="0"/>
              <a:t>Odgoj i obrazovanje usmjereni na dijete i učenika</a:t>
            </a:r>
          </a:p>
          <a:p>
            <a:endParaRPr lang="hr-HR" sz="1400" smtClean="0"/>
          </a:p>
          <a:p>
            <a:r>
              <a:rPr lang="hr-HR" smtClean="0"/>
              <a:t>NOK promiče nastavu usmjerenu na učenika. Ona podrazumijeva: </a:t>
            </a:r>
            <a:r>
              <a:rPr lang="hr-HR" sz="1400" smtClean="0"/>
              <a:t>(OŠ 7)</a:t>
            </a:r>
          </a:p>
          <a:p>
            <a:endParaRPr lang="hr-HR" sz="140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prilagođavanje nastavnih oblika, metoda i sredstava rada pojedinačnim potrebama i mogućnostima učenika, kako bi se osigurao odgojno-obrazovni uspjeh svakog pojedinca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odabir i primjenu nastavnih oblika, metoda i sredstava koji će poticajno djelovati na razvoj svih područja učenikove osobnosti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planiranje i pripremu školskoga i nastavnoga rada prema sposobnostima učenika, stvarajući razlikovne sadržaje i djelatnosti, diferencijalno ustrojstvo i tempo nastave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… </a:t>
            </a:r>
            <a:endParaRPr lang="hr-HR" b="1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9589" y="1118382"/>
            <a:ext cx="735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>
                <a:solidFill>
                  <a:schemeClr val="accent5">
                    <a:lumMod val="50000"/>
                  </a:schemeClr>
                </a:solidFill>
              </a:rPr>
              <a:t>Uvodni dio – opće </a:t>
            </a:r>
            <a:r>
              <a:rPr lang="hr-HR" b="1" smtClean="0">
                <a:solidFill>
                  <a:schemeClr val="accent5">
                    <a:lumMod val="50000"/>
                  </a:schemeClr>
                </a:solidFill>
              </a:rPr>
              <a:t>smjernice</a:t>
            </a:r>
            <a:endParaRPr lang="hr-HR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31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5" t="13753" r="6570" b="17669"/>
          <a:stretch/>
        </p:blipFill>
        <p:spPr bwMode="auto">
          <a:xfrm>
            <a:off x="899589" y="150784"/>
            <a:ext cx="1663936" cy="74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7332628" y="252192"/>
            <a:ext cx="995503" cy="785468"/>
            <a:chOff x="6994912" y="415672"/>
            <a:chExt cx="995503" cy="77497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72328" y="415672"/>
              <a:ext cx="800679" cy="563858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6994912" y="959812"/>
              <a:ext cx="99550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Europska </a:t>
              </a:r>
              <a:r>
                <a:rPr lang="hr-HR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unija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latin typeface="Arial"/>
                  <a:cs typeface="Arial"/>
                </a:rPr>
                <a:t> </a:t>
              </a:r>
              <a:endPara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endParaRPr>
            </a:p>
          </p:txBody>
        </p:sp>
      </p:grpSp>
      <p:cxnSp>
        <p:nvCxnSpPr>
          <p:cNvPr id="8" name="Straight Connector 7"/>
          <p:cNvCxnSpPr/>
          <p:nvPr/>
        </p:nvCxnSpPr>
        <p:spPr>
          <a:xfrm>
            <a:off x="899589" y="1062634"/>
            <a:ext cx="7358960" cy="0"/>
          </a:xfrm>
          <a:prstGeom prst="line">
            <a:avLst/>
          </a:prstGeom>
          <a:ln w="317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99589" y="1857046"/>
            <a:ext cx="731113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/>
              <a:t>Navodi iz temeljnih dokumenata</a:t>
            </a:r>
            <a:r>
              <a:rPr lang="hr-HR" smtClean="0"/>
              <a:t>:</a:t>
            </a:r>
            <a:endParaRPr lang="hr-HR"/>
          </a:p>
          <a:p>
            <a:endParaRPr lang="hr-HR"/>
          </a:p>
          <a:p>
            <a:r>
              <a:rPr lang="hr-HR" smtClean="0"/>
              <a:t>	„</a:t>
            </a:r>
            <a:r>
              <a:rPr lang="hr-HR"/>
              <a:t>NOK</a:t>
            </a:r>
            <a:r>
              <a:rPr lang="hr-HR" smtClean="0"/>
              <a:t>” (2011) – </a:t>
            </a:r>
            <a:r>
              <a:rPr lang="hr-HR" sz="1400" smtClean="0"/>
              <a:t>Odgojno-obrazovna područja općega obveznoga i 								srednoškolskog obrazovanja</a:t>
            </a:r>
          </a:p>
          <a:p>
            <a:endParaRPr lang="hr-HR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hr-HR" smtClean="0"/>
              <a:t>Odgojno-obrazovna (kurikulumska) područja NK: </a:t>
            </a:r>
            <a:r>
              <a:rPr lang="hr-HR" sz="1400" smtClean="0"/>
              <a:t>(OŠ 5)</a:t>
            </a:r>
          </a:p>
          <a:p>
            <a:r>
              <a:rPr lang="hr-HR" smtClean="0"/>
              <a:t>Školski kurikulum, odgojno-obrazovna područja : </a:t>
            </a:r>
            <a:r>
              <a:rPr lang="hr-HR" sz="1400" smtClean="0"/>
              <a:t>(OŠ 3)</a:t>
            </a:r>
          </a:p>
          <a:p>
            <a:r>
              <a:rPr lang="hr-HR" smtClean="0"/>
              <a:t>Odgojno-obrazovna područja prema NOK-u: </a:t>
            </a:r>
            <a:r>
              <a:rPr lang="hr-HR" sz="1400" smtClean="0"/>
              <a:t>(OŠ 11)</a:t>
            </a:r>
          </a:p>
          <a:p>
            <a:endParaRPr lang="hr-HR" sz="140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/>
              <a:t>j</a:t>
            </a:r>
            <a:r>
              <a:rPr lang="hr-HR" smtClean="0"/>
              <a:t>ezično-komunikacijsko područje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/>
              <a:t>d</a:t>
            </a:r>
            <a:r>
              <a:rPr lang="hr-HR" smtClean="0"/>
              <a:t>ruštveno-humanističko područje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matematičko područje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prirodoslovno područje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tehničko i informatičko područje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tjelesno-zdravstveno područje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umjetničko područje</a:t>
            </a:r>
            <a:endParaRPr lang="hr-HR" dirty="0"/>
          </a:p>
        </p:txBody>
      </p:sp>
      <p:sp>
        <p:nvSpPr>
          <p:cNvPr id="3" name="TextBox 2"/>
          <p:cNvSpPr txBox="1"/>
          <p:nvPr/>
        </p:nvSpPr>
        <p:spPr>
          <a:xfrm>
            <a:off x="899589" y="1118382"/>
            <a:ext cx="735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>
                <a:solidFill>
                  <a:schemeClr val="accent5">
                    <a:lumMod val="50000"/>
                  </a:schemeClr>
                </a:solidFill>
              </a:rPr>
              <a:t>Uvodni dio – opće </a:t>
            </a:r>
            <a:r>
              <a:rPr lang="hr-HR" b="1" smtClean="0">
                <a:solidFill>
                  <a:schemeClr val="accent5">
                    <a:lumMod val="50000"/>
                  </a:schemeClr>
                </a:solidFill>
              </a:rPr>
              <a:t>smjernice</a:t>
            </a:r>
            <a:endParaRPr lang="hr-HR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37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5" t="13753" r="6570" b="17669"/>
          <a:stretch/>
        </p:blipFill>
        <p:spPr bwMode="auto">
          <a:xfrm>
            <a:off x="899589" y="150784"/>
            <a:ext cx="1663936" cy="74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7332628" y="252192"/>
            <a:ext cx="995503" cy="785468"/>
            <a:chOff x="6994912" y="415672"/>
            <a:chExt cx="995503" cy="77497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72328" y="415672"/>
              <a:ext cx="800679" cy="563858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6994912" y="959812"/>
              <a:ext cx="99550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Europska </a:t>
              </a:r>
              <a:r>
                <a:rPr lang="hr-HR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unija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latin typeface="Arial"/>
                  <a:cs typeface="Arial"/>
                </a:rPr>
                <a:t> </a:t>
              </a:r>
              <a:endPara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endParaRPr>
            </a:p>
          </p:txBody>
        </p:sp>
      </p:grpSp>
      <p:cxnSp>
        <p:nvCxnSpPr>
          <p:cNvPr id="8" name="Straight Connector 7"/>
          <p:cNvCxnSpPr/>
          <p:nvPr/>
        </p:nvCxnSpPr>
        <p:spPr>
          <a:xfrm>
            <a:off x="899589" y="1062634"/>
            <a:ext cx="7358960" cy="0"/>
          </a:xfrm>
          <a:prstGeom prst="line">
            <a:avLst/>
          </a:prstGeom>
          <a:ln w="317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99589" y="1857046"/>
            <a:ext cx="7311134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/>
              <a:t>Navodi iz temeljnih dokumenata</a:t>
            </a:r>
            <a:r>
              <a:rPr lang="hr-HR" smtClean="0"/>
              <a:t>:</a:t>
            </a:r>
            <a:endParaRPr lang="hr-HR"/>
          </a:p>
          <a:p>
            <a:endParaRPr lang="hr-HR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hr-HR" smtClean="0"/>
              <a:t>	„HNOS” (2006) – </a:t>
            </a:r>
            <a:r>
              <a:rPr lang="hr-HR" sz="1400" smtClean="0"/>
              <a:t>Ciljevi odgoja i obrazovanja u osnovnoj školi</a:t>
            </a:r>
          </a:p>
          <a:p>
            <a:endParaRPr lang="hr-HR"/>
          </a:p>
          <a:p>
            <a:r>
              <a:rPr lang="hr-HR" smtClean="0"/>
              <a:t>Ciljevi odgoja i obrazovanja u osnovnoj školi </a:t>
            </a:r>
            <a:r>
              <a:rPr lang="hr-HR" sz="1400" smtClean="0"/>
              <a:t>(OŠ 5)</a:t>
            </a:r>
            <a:r>
              <a:rPr lang="hr-HR" smtClean="0"/>
              <a:t>:</a:t>
            </a:r>
          </a:p>
          <a:p>
            <a:r>
              <a:rPr lang="hr-HR" smtClean="0"/>
              <a:t>Cilj školskog kurikula </a:t>
            </a:r>
            <a:r>
              <a:rPr lang="hr-HR" sz="1400" smtClean="0"/>
              <a:t>(OŠ 4)</a:t>
            </a:r>
          </a:p>
          <a:p>
            <a:endParaRPr lang="hr-HR" sz="140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osigurati sustavan način učenja o svijetu, prirodi, društvu, ljudskim dostignućima, o drugima i sebi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poticati i kontinuirano unaprjeđivati intelektualni, tjelesni, estetski, društveni, moralni, duhovni razvoj učenika, u skladu s njegovim sposobnostima i sklonostima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stvoriti mogućnosti da svako dijete uči i bude uspješno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osposobiti učenike za učenje, naučiti ih kako učiti i pomoći im u učenju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... </a:t>
            </a:r>
            <a:endParaRPr lang="hr-HR" dirty="0"/>
          </a:p>
        </p:txBody>
      </p:sp>
      <p:sp>
        <p:nvSpPr>
          <p:cNvPr id="3" name="TextBox 2"/>
          <p:cNvSpPr txBox="1"/>
          <p:nvPr/>
        </p:nvSpPr>
        <p:spPr>
          <a:xfrm>
            <a:off x="899589" y="1118382"/>
            <a:ext cx="735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>
                <a:solidFill>
                  <a:schemeClr val="accent5">
                    <a:lumMod val="50000"/>
                  </a:schemeClr>
                </a:solidFill>
              </a:rPr>
              <a:t>Uvodni dio – opće </a:t>
            </a:r>
            <a:r>
              <a:rPr lang="hr-HR" b="1" smtClean="0">
                <a:solidFill>
                  <a:schemeClr val="accent5">
                    <a:lumMod val="50000"/>
                  </a:schemeClr>
                </a:solidFill>
              </a:rPr>
              <a:t>smjernice</a:t>
            </a:r>
            <a:endParaRPr lang="hr-HR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87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5" t="13753" r="6570" b="17669"/>
          <a:stretch/>
        </p:blipFill>
        <p:spPr bwMode="auto">
          <a:xfrm>
            <a:off x="899589" y="150784"/>
            <a:ext cx="1663936" cy="74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7332628" y="252192"/>
            <a:ext cx="995503" cy="785468"/>
            <a:chOff x="6994912" y="415672"/>
            <a:chExt cx="995503" cy="77497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72328" y="415672"/>
              <a:ext cx="800679" cy="563858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6994912" y="959812"/>
              <a:ext cx="99550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Europska </a:t>
              </a:r>
              <a:r>
                <a:rPr lang="hr-HR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unija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latin typeface="Arial"/>
                  <a:cs typeface="Arial"/>
                </a:rPr>
                <a:t> </a:t>
              </a:r>
              <a:endPara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endParaRPr>
            </a:p>
          </p:txBody>
        </p:sp>
      </p:grpSp>
      <p:cxnSp>
        <p:nvCxnSpPr>
          <p:cNvPr id="8" name="Straight Connector 7"/>
          <p:cNvCxnSpPr/>
          <p:nvPr/>
        </p:nvCxnSpPr>
        <p:spPr>
          <a:xfrm>
            <a:off x="899589" y="1062634"/>
            <a:ext cx="7358960" cy="0"/>
          </a:xfrm>
          <a:prstGeom prst="line">
            <a:avLst/>
          </a:prstGeom>
          <a:ln w="317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99589" y="1857046"/>
            <a:ext cx="7311134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/>
              <a:t>Navodi iz temeljnih dokumenata</a:t>
            </a:r>
            <a:r>
              <a:rPr lang="hr-HR" smtClean="0"/>
              <a:t>:</a:t>
            </a:r>
            <a:endParaRPr lang="hr-HR"/>
          </a:p>
          <a:p>
            <a:endParaRPr lang="hr-HR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hr-HR" smtClean="0"/>
              <a:t>	„</a:t>
            </a:r>
            <a:r>
              <a:rPr lang="hr-HR"/>
              <a:t>HNOS</a:t>
            </a:r>
            <a:r>
              <a:rPr lang="hr-HR" smtClean="0"/>
              <a:t>” (2006) – </a:t>
            </a:r>
            <a:r>
              <a:rPr lang="hr-HR" sz="1400" smtClean="0"/>
              <a:t>Temeljne odrednice odgojno-obrazovnoga i nastavnog rada 							prema HNOS-u</a:t>
            </a:r>
          </a:p>
          <a:p>
            <a:endParaRPr lang="hr-HR"/>
          </a:p>
          <a:p>
            <a:r>
              <a:rPr lang="hr-HR" smtClean="0"/>
              <a:t>Temeljne odrednice HNOS-a </a:t>
            </a:r>
            <a:r>
              <a:rPr lang="hr-HR" sz="1400" smtClean="0"/>
              <a:t>(OŠ 5)</a:t>
            </a:r>
          </a:p>
          <a:p>
            <a:endParaRPr lang="hr-HR" sz="140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prilagođavanje nastavnih oblika, metoda i sredstava rada pojedinačnim potrebama učenika, kako bi se osigurao odgojno-obrazovni uspjeh svakog učenika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/>
              <a:t>o</a:t>
            </a:r>
            <a:r>
              <a:rPr lang="hr-HR" smtClean="0"/>
              <a:t>dabir i primjena nastavnih oblika, metoda i sredstava koji će poticajno djelovati na razvoj svih područja učenikove osobnosti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planiranje i priprema nastavnoga rada u skladu s postavljenim kratkoročnim odgojno-obrazovnim cikjevima i vrijednostima, tako da je svrha učenja određenoga odgojno-obrazovnog sadržaja jasna učitelju, učenicima, ali i roditeljima/skrbnicima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…</a:t>
            </a:r>
            <a:endParaRPr lang="hr-HR" dirty="0"/>
          </a:p>
        </p:txBody>
      </p:sp>
      <p:sp>
        <p:nvSpPr>
          <p:cNvPr id="3" name="TextBox 2"/>
          <p:cNvSpPr txBox="1"/>
          <p:nvPr/>
        </p:nvSpPr>
        <p:spPr>
          <a:xfrm>
            <a:off x="899589" y="1118382"/>
            <a:ext cx="735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>
                <a:solidFill>
                  <a:schemeClr val="accent5">
                    <a:lumMod val="50000"/>
                  </a:schemeClr>
                </a:solidFill>
              </a:rPr>
              <a:t>Uvodni dio – opće </a:t>
            </a:r>
            <a:r>
              <a:rPr lang="hr-HR" b="1" smtClean="0">
                <a:solidFill>
                  <a:schemeClr val="accent5">
                    <a:lumMod val="50000"/>
                  </a:schemeClr>
                </a:solidFill>
              </a:rPr>
              <a:t>smjernice</a:t>
            </a:r>
            <a:endParaRPr lang="hr-HR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86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5" t="13753" r="6570" b="17669"/>
          <a:stretch/>
        </p:blipFill>
        <p:spPr bwMode="auto">
          <a:xfrm>
            <a:off x="899589" y="150784"/>
            <a:ext cx="1663936" cy="74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7332628" y="252192"/>
            <a:ext cx="995503" cy="785468"/>
            <a:chOff x="6994912" y="415672"/>
            <a:chExt cx="995503" cy="77497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72328" y="415672"/>
              <a:ext cx="800679" cy="563858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6994912" y="959812"/>
              <a:ext cx="99550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Europska </a:t>
              </a:r>
              <a:r>
                <a:rPr lang="hr-HR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unija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latin typeface="Arial"/>
                  <a:cs typeface="Arial"/>
                </a:rPr>
                <a:t> </a:t>
              </a:r>
              <a:endPara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endParaRPr>
            </a:p>
          </p:txBody>
        </p:sp>
      </p:grpSp>
      <p:cxnSp>
        <p:nvCxnSpPr>
          <p:cNvPr id="8" name="Straight Connector 7"/>
          <p:cNvCxnSpPr/>
          <p:nvPr/>
        </p:nvCxnSpPr>
        <p:spPr>
          <a:xfrm>
            <a:off x="899589" y="1062634"/>
            <a:ext cx="7358960" cy="0"/>
          </a:xfrm>
          <a:prstGeom prst="line">
            <a:avLst/>
          </a:prstGeom>
          <a:ln w="317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99589" y="1857046"/>
            <a:ext cx="731113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/>
              <a:t>Navodi iz temeljnih dokumenata: „Strategija za izradu i razvoj nacionalnog kurikuluma”, „NOK”, „HNOS</a:t>
            </a:r>
            <a:r>
              <a:rPr lang="hr-HR" smtClean="0"/>
              <a:t>”</a:t>
            </a:r>
          </a:p>
          <a:p>
            <a:endParaRPr lang="hr-HR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hr-HR" smtClean="0"/>
              <a:t>Zaključak:</a:t>
            </a:r>
            <a:endParaRPr lang="hr-HR" dirty="0"/>
          </a:p>
          <a:p>
            <a:endParaRPr lang="hr-H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nepostojanje jasnih kriterija korištenja pojedinih dokumenata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nejasna hijerarhija i veza između temeljnih dokumenata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proizvoljan odabir elemenata iz pojedinih dokumenata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nejasna veza između navođenih elemenata (opći obrazovni ciljevi, načela i dr.) i ŠK</a:t>
            </a:r>
            <a:endParaRPr lang="hr-HR"/>
          </a:p>
        </p:txBody>
      </p:sp>
      <p:sp>
        <p:nvSpPr>
          <p:cNvPr id="3" name="TextBox 2"/>
          <p:cNvSpPr txBox="1"/>
          <p:nvPr/>
        </p:nvSpPr>
        <p:spPr>
          <a:xfrm>
            <a:off x="899589" y="1118382"/>
            <a:ext cx="735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>
                <a:solidFill>
                  <a:schemeClr val="accent5">
                    <a:lumMod val="50000"/>
                  </a:schemeClr>
                </a:solidFill>
              </a:rPr>
              <a:t>Uvodni dio – opće smjernice</a:t>
            </a:r>
            <a:endParaRPr lang="hr-HR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74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5" t="13753" r="6570" b="17669"/>
          <a:stretch/>
        </p:blipFill>
        <p:spPr bwMode="auto">
          <a:xfrm>
            <a:off x="899589" y="150784"/>
            <a:ext cx="1663936" cy="74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7332628" y="252192"/>
            <a:ext cx="995503" cy="785468"/>
            <a:chOff x="6994912" y="415672"/>
            <a:chExt cx="995503" cy="77497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72328" y="415672"/>
              <a:ext cx="800679" cy="563858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6994912" y="959812"/>
              <a:ext cx="99550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Europska </a:t>
              </a:r>
              <a:r>
                <a:rPr lang="hr-HR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unija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latin typeface="Arial"/>
                  <a:cs typeface="Arial"/>
                </a:rPr>
                <a:t> </a:t>
              </a:r>
              <a:endPara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endParaRPr>
            </a:p>
          </p:txBody>
        </p:sp>
      </p:grpSp>
      <p:cxnSp>
        <p:nvCxnSpPr>
          <p:cNvPr id="8" name="Straight Connector 7"/>
          <p:cNvCxnSpPr/>
          <p:nvPr/>
        </p:nvCxnSpPr>
        <p:spPr>
          <a:xfrm>
            <a:off x="899589" y="1062634"/>
            <a:ext cx="7358960" cy="0"/>
          </a:xfrm>
          <a:prstGeom prst="line">
            <a:avLst/>
          </a:prstGeom>
          <a:ln w="317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99589" y="1857046"/>
            <a:ext cx="731113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mtClean="0"/>
              <a:t>Vizija, misija i vrijednosti škole</a:t>
            </a:r>
          </a:p>
          <a:p>
            <a:endParaRPr lang="hr-HR"/>
          </a:p>
          <a:p>
            <a:r>
              <a:rPr lang="hr-HR" u="sng" smtClean="0"/>
              <a:t>Vizija</a:t>
            </a:r>
            <a:r>
              <a:rPr lang="hr-HR" smtClean="0"/>
              <a:t>: Mi smo škola prijatelj – svi različiti, a jednakovrijedni. Zajedno stvaramo ljude, danas male, a sutra veće od nas. </a:t>
            </a:r>
            <a:r>
              <a:rPr lang="hr-HR" sz="1400" smtClean="0"/>
              <a:t>(OŠ 3, 2, 8)</a:t>
            </a:r>
            <a:r>
              <a:rPr lang="hr-HR" smtClean="0"/>
              <a:t> </a:t>
            </a:r>
          </a:p>
          <a:p>
            <a:endParaRPr lang="hr-HR"/>
          </a:p>
          <a:p>
            <a:r>
              <a:rPr lang="hr-HR" u="sng" smtClean="0"/>
              <a:t>Misija</a:t>
            </a:r>
            <a:r>
              <a:rPr lang="hr-HR" smtClean="0"/>
              <a:t>: Kvalitetnim i profesionalnim radom i odnosom svih sudionika odgojno-obrazovnog procesa ostvariti: međusobnu suradnju i kvalitetnu komunikaciju, cjelovit razvoj učenika..., kvalitetnu suradnju s lokalnom zajednicom... </a:t>
            </a:r>
            <a:r>
              <a:rPr lang="hr-HR" sz="1400" smtClean="0"/>
              <a:t>(OŠ 2, 3, 8)</a:t>
            </a:r>
          </a:p>
          <a:p>
            <a:endParaRPr lang="hr-HR"/>
          </a:p>
          <a:p>
            <a:r>
              <a:rPr lang="hr-HR" u="sng" smtClean="0"/>
              <a:t>Vrijednosti</a:t>
            </a:r>
            <a:r>
              <a:rPr lang="hr-HR" smtClean="0"/>
              <a:t>: ljubav, sloboda, kreativnost, znanje, odgovornost, tolerancija, solidarnost... </a:t>
            </a:r>
            <a:r>
              <a:rPr lang="hr-HR" sz="1400" smtClean="0"/>
              <a:t>(OŠ 1, 3)</a:t>
            </a:r>
            <a:endParaRPr lang="hr-HR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899589" y="1118382"/>
            <a:ext cx="735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>
                <a:solidFill>
                  <a:schemeClr val="accent5">
                    <a:lumMod val="50000"/>
                  </a:schemeClr>
                </a:solidFill>
              </a:rPr>
              <a:t>Uvodni dio – opće </a:t>
            </a:r>
            <a:r>
              <a:rPr lang="hr-HR" b="1" smtClean="0">
                <a:solidFill>
                  <a:schemeClr val="accent5">
                    <a:lumMod val="50000"/>
                  </a:schemeClr>
                </a:solidFill>
              </a:rPr>
              <a:t>smjernice</a:t>
            </a:r>
            <a:endParaRPr lang="hr-HR" b="1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74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5" t="13753" r="6570" b="17669"/>
          <a:stretch/>
        </p:blipFill>
        <p:spPr bwMode="auto">
          <a:xfrm>
            <a:off x="899589" y="150784"/>
            <a:ext cx="1663936" cy="74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7332628" y="252192"/>
            <a:ext cx="995503" cy="785468"/>
            <a:chOff x="6994912" y="415672"/>
            <a:chExt cx="995503" cy="77497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72328" y="415672"/>
              <a:ext cx="800679" cy="563858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6994912" y="959812"/>
              <a:ext cx="99550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Europska </a:t>
              </a:r>
              <a:r>
                <a:rPr lang="hr-HR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unija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latin typeface="Arial"/>
                  <a:cs typeface="Arial"/>
                </a:rPr>
                <a:t> </a:t>
              </a:r>
              <a:endPara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endParaRPr>
            </a:p>
          </p:txBody>
        </p:sp>
      </p:grpSp>
      <p:cxnSp>
        <p:nvCxnSpPr>
          <p:cNvPr id="8" name="Straight Connector 7"/>
          <p:cNvCxnSpPr/>
          <p:nvPr/>
        </p:nvCxnSpPr>
        <p:spPr>
          <a:xfrm>
            <a:off x="899589" y="1062634"/>
            <a:ext cx="7358960" cy="0"/>
          </a:xfrm>
          <a:prstGeom prst="line">
            <a:avLst/>
          </a:prstGeom>
          <a:ln w="317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99589" y="1857046"/>
            <a:ext cx="731113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mtClean="0"/>
              <a:t>Kurikulum, nacionalni kurikulum – konceptualno objašnjenje</a:t>
            </a:r>
          </a:p>
          <a:p>
            <a:endParaRPr lang="hr-HR"/>
          </a:p>
          <a:p>
            <a:r>
              <a:rPr lang="hr-HR" u="sng" smtClean="0"/>
              <a:t>Kurikulum</a:t>
            </a:r>
            <a:r>
              <a:rPr lang="hr-HR" smtClean="0"/>
              <a:t>: podrazumijeva i uključuje opsežno planiranje, ustrojstvo i provjeravanje procesa rada i djelovanja s obzirom na odgovarajuće detaljne ciljeve, sadržajne elemente, ustrojstvo i kontrolu postignuća prema globalno postavljenim ciljevima i prema pretpostavkama za odvijanje procesa. (</a:t>
            </a:r>
            <a:r>
              <a:rPr lang="hr-HR" sz="1400" smtClean="0"/>
              <a:t>Vladimir Jurić</a:t>
            </a:r>
            <a:r>
              <a:rPr lang="hr-HR" smtClean="0"/>
              <a:t>) </a:t>
            </a:r>
            <a:r>
              <a:rPr lang="hr-HR" sz="1400" smtClean="0"/>
              <a:t>(OŠ 11, 9, 8, 1)</a:t>
            </a:r>
          </a:p>
          <a:p>
            <a:endParaRPr lang="hr-HR" smtClean="0"/>
          </a:p>
          <a:p>
            <a:r>
              <a:rPr lang="hr-HR" u="sng" smtClean="0"/>
              <a:t>Nacionalni okvirni kurikulum</a:t>
            </a:r>
            <a:r>
              <a:rPr lang="hr-HR" smtClean="0"/>
              <a:t>: temeljni je dokument u kojemu su prikazane sastavnice kurikulumskoga sustava: vrijednosti, ciljevi, načela, sadržaj i opći ciljevi odgojno-obrazovnih područja... (</a:t>
            </a:r>
            <a:r>
              <a:rPr lang="hr-HR" sz="1400" smtClean="0"/>
              <a:t>NOK</a:t>
            </a:r>
            <a:r>
              <a:rPr lang="hr-HR" smtClean="0"/>
              <a:t>)  </a:t>
            </a:r>
            <a:r>
              <a:rPr lang="hr-HR" sz="1400" smtClean="0"/>
              <a:t>(OŠ 9, 11, 1)</a:t>
            </a:r>
          </a:p>
          <a:p>
            <a:endParaRPr lang="hr-HR" smtClean="0"/>
          </a:p>
          <a:p>
            <a:r>
              <a:rPr lang="hr-HR" u="sng" smtClean="0"/>
              <a:t>Jezgrovni/nacionalni kurikulum</a:t>
            </a:r>
            <a:r>
              <a:rPr lang="hr-HR" smtClean="0"/>
              <a:t>: odnosi se na sve učenike i čini dio za stjecanje temeljnih kompetencija u OŠ. Obavezan je i zajednički svim učenicima. </a:t>
            </a:r>
            <a:r>
              <a:rPr lang="hr-HR" sz="1400" smtClean="0"/>
              <a:t>(OŠ 3, 7)</a:t>
            </a:r>
            <a:endParaRPr lang="hr-HR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899589" y="1118382"/>
            <a:ext cx="735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>
                <a:solidFill>
                  <a:schemeClr val="accent5">
                    <a:lumMod val="50000"/>
                  </a:schemeClr>
                </a:solidFill>
              </a:rPr>
              <a:t>Uvodni dio – opće </a:t>
            </a:r>
            <a:r>
              <a:rPr lang="hr-HR" b="1" smtClean="0">
                <a:solidFill>
                  <a:schemeClr val="accent5">
                    <a:lumMod val="50000"/>
                  </a:schemeClr>
                </a:solidFill>
              </a:rPr>
              <a:t>smjernice</a:t>
            </a:r>
            <a:endParaRPr lang="hr-HR" b="1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4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5" t="13753" r="6570" b="17669"/>
          <a:stretch/>
        </p:blipFill>
        <p:spPr bwMode="auto">
          <a:xfrm>
            <a:off x="899589" y="150784"/>
            <a:ext cx="1663936" cy="74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7332628" y="252192"/>
            <a:ext cx="995503" cy="785468"/>
            <a:chOff x="6994912" y="415672"/>
            <a:chExt cx="995503" cy="77497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72328" y="415672"/>
              <a:ext cx="800679" cy="563858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6994912" y="959812"/>
              <a:ext cx="99550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Europska </a:t>
              </a:r>
              <a:r>
                <a:rPr lang="hr-HR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unija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latin typeface="Arial"/>
                  <a:cs typeface="Arial"/>
                </a:rPr>
                <a:t> </a:t>
              </a:r>
              <a:endPara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endParaRPr>
            </a:p>
          </p:txBody>
        </p:sp>
      </p:grpSp>
      <p:cxnSp>
        <p:nvCxnSpPr>
          <p:cNvPr id="8" name="Straight Connector 7"/>
          <p:cNvCxnSpPr/>
          <p:nvPr/>
        </p:nvCxnSpPr>
        <p:spPr>
          <a:xfrm>
            <a:off x="899589" y="1062634"/>
            <a:ext cx="7358960" cy="0"/>
          </a:xfrm>
          <a:prstGeom prst="line">
            <a:avLst/>
          </a:prstGeom>
          <a:ln w="317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99589" y="1857046"/>
            <a:ext cx="731113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/>
              <a:t>Školski kurikulum – konceptualno objašnjenje</a:t>
            </a:r>
          </a:p>
          <a:p>
            <a:endParaRPr lang="hr-HR" smtClean="0"/>
          </a:p>
          <a:p>
            <a:r>
              <a:rPr lang="hr-HR" smtClean="0"/>
              <a:t>Navođenje čl. 28. „Zakona </a:t>
            </a:r>
            <a:r>
              <a:rPr lang="hr-HR"/>
              <a:t>o odgoju i obrazovanju u osnovnoj i srednjoj </a:t>
            </a:r>
            <a:r>
              <a:rPr lang="hr-HR" smtClean="0"/>
              <a:t>školi</a:t>
            </a:r>
            <a:r>
              <a:rPr lang="hr-HR"/>
              <a:t>” </a:t>
            </a:r>
            <a:r>
              <a:rPr lang="hr-HR" sz="1400"/>
              <a:t>(OŠ </a:t>
            </a:r>
            <a:r>
              <a:rPr lang="hr-HR" sz="1400" smtClean="0"/>
              <a:t>8)</a:t>
            </a:r>
            <a:r>
              <a:rPr lang="hr-HR" smtClean="0"/>
              <a:t> </a:t>
            </a:r>
          </a:p>
          <a:p>
            <a:endParaRPr lang="hr-HR"/>
          </a:p>
          <a:p>
            <a:r>
              <a:rPr lang="hr-HR"/>
              <a:t>(1) Škola radi na temelju školskog kurikuluma i godišnjeg plana i programa rada, a učenički dom na temelju godišnjeg plana i programa rada.</a:t>
            </a:r>
          </a:p>
          <a:p>
            <a:r>
              <a:rPr lang="hr-HR"/>
              <a:t>(2) Školski kurikulum utvrđuje dugoročni i kratkoročni plan i program škole s izvannastavnim i izvanškolskim aktivnostima, a donosi se na temelju nacionalnog kurikuluma i nastavnog plana i programa.</a:t>
            </a:r>
          </a:p>
          <a:p>
            <a:r>
              <a:rPr lang="hr-HR"/>
              <a:t>(3) </a:t>
            </a:r>
            <a:r>
              <a:rPr lang="hr-HR">
                <a:solidFill>
                  <a:srgbClr val="FF0000"/>
                </a:solidFill>
              </a:rPr>
              <a:t>Školski kurikulum određuje</a:t>
            </a:r>
            <a:r>
              <a:rPr lang="hr-HR"/>
              <a:t> nastavni plan i program izbornih predmeta, izvannastavne </a:t>
            </a:r>
            <a:r>
              <a:rPr lang="hr-HR" smtClean="0"/>
              <a:t>i izvanškolske </a:t>
            </a:r>
            <a:r>
              <a:rPr lang="hr-HR"/>
              <a:t>aktivnosti i druge odgojno-obrazovne aktivnosti, programe i projekte </a:t>
            </a:r>
            <a:r>
              <a:rPr lang="hr-HR" smtClean="0"/>
              <a:t>prema smjernicama </a:t>
            </a:r>
            <a:r>
              <a:rPr lang="hr-HR"/>
              <a:t>hrvatskog nacionalnog obrazovnog standarda.</a:t>
            </a:r>
          </a:p>
          <a:p>
            <a:endParaRPr lang="hr-HR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9589" y="1118382"/>
            <a:ext cx="735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>
                <a:solidFill>
                  <a:schemeClr val="accent5">
                    <a:lumMod val="50000"/>
                  </a:schemeClr>
                </a:solidFill>
              </a:rPr>
              <a:t>Uvodni dio </a:t>
            </a:r>
            <a:r>
              <a:rPr lang="hr-HR" b="1" smtClean="0">
                <a:solidFill>
                  <a:schemeClr val="accent5">
                    <a:lumMod val="50000"/>
                  </a:schemeClr>
                </a:solidFill>
              </a:rPr>
              <a:t>– opće smjernice</a:t>
            </a:r>
            <a:endParaRPr lang="hr-HR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37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5" t="13753" r="6570" b="17669"/>
          <a:stretch/>
        </p:blipFill>
        <p:spPr bwMode="auto">
          <a:xfrm>
            <a:off x="899589" y="150784"/>
            <a:ext cx="1663936" cy="74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7332628" y="252192"/>
            <a:ext cx="995503" cy="785468"/>
            <a:chOff x="6994912" y="415672"/>
            <a:chExt cx="995503" cy="77497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72328" y="415672"/>
              <a:ext cx="800679" cy="563858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6994912" y="959812"/>
              <a:ext cx="99550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Europska </a:t>
              </a:r>
              <a:r>
                <a:rPr lang="hr-HR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unija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latin typeface="Arial"/>
                  <a:cs typeface="Arial"/>
                </a:rPr>
                <a:t> </a:t>
              </a:r>
              <a:endPara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endParaRPr>
            </a:p>
          </p:txBody>
        </p:sp>
      </p:grpSp>
      <p:cxnSp>
        <p:nvCxnSpPr>
          <p:cNvPr id="8" name="Straight Connector 7"/>
          <p:cNvCxnSpPr/>
          <p:nvPr/>
        </p:nvCxnSpPr>
        <p:spPr>
          <a:xfrm>
            <a:off x="899589" y="1062634"/>
            <a:ext cx="7358960" cy="0"/>
          </a:xfrm>
          <a:prstGeom prst="line">
            <a:avLst/>
          </a:prstGeom>
          <a:ln w="317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969171" y="2736870"/>
            <a:ext cx="735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 smtClean="0">
                <a:solidFill>
                  <a:schemeClr val="accent5">
                    <a:lumMod val="50000"/>
                  </a:schemeClr>
                </a:solidFill>
              </a:rPr>
              <a:t>Školski kurikulumi u Hrvatskoj: primjeri i iskustva</a:t>
            </a:r>
            <a:endParaRPr lang="hr-HR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34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5" t="13753" r="6570" b="17669"/>
          <a:stretch/>
        </p:blipFill>
        <p:spPr bwMode="auto">
          <a:xfrm>
            <a:off x="899589" y="150784"/>
            <a:ext cx="1663936" cy="74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7332628" y="252192"/>
            <a:ext cx="995503" cy="785468"/>
            <a:chOff x="6994912" y="415672"/>
            <a:chExt cx="995503" cy="77497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72328" y="415672"/>
              <a:ext cx="800679" cy="563858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6994912" y="959812"/>
              <a:ext cx="99550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Europska </a:t>
              </a:r>
              <a:r>
                <a:rPr lang="hr-HR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unija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latin typeface="Arial"/>
                  <a:cs typeface="Arial"/>
                </a:rPr>
                <a:t> </a:t>
              </a:r>
              <a:endPara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endParaRPr>
            </a:p>
          </p:txBody>
        </p:sp>
      </p:grpSp>
      <p:cxnSp>
        <p:nvCxnSpPr>
          <p:cNvPr id="8" name="Straight Connector 7"/>
          <p:cNvCxnSpPr/>
          <p:nvPr/>
        </p:nvCxnSpPr>
        <p:spPr>
          <a:xfrm>
            <a:off x="899589" y="1062634"/>
            <a:ext cx="7358960" cy="0"/>
          </a:xfrm>
          <a:prstGeom prst="line">
            <a:avLst/>
          </a:prstGeom>
          <a:ln w="317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99589" y="1857046"/>
            <a:ext cx="731113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/>
              <a:t>(4) </a:t>
            </a:r>
            <a:r>
              <a:rPr lang="hr-HR">
                <a:solidFill>
                  <a:srgbClr val="FF0000"/>
                </a:solidFill>
              </a:rPr>
              <a:t>Školskim kurikulumom se utvrđuje</a:t>
            </a:r>
            <a:r>
              <a:rPr lang="hr-HR"/>
              <a:t>:</a:t>
            </a:r>
          </a:p>
          <a:p>
            <a:r>
              <a:rPr lang="hr-HR"/>
              <a:t>– aktivnost, program i/ili projekt</a:t>
            </a:r>
          </a:p>
          <a:p>
            <a:r>
              <a:rPr lang="hr-HR"/>
              <a:t>– ciljevi aktivnosti, programa i/ili projekta</a:t>
            </a:r>
          </a:p>
          <a:p>
            <a:r>
              <a:rPr lang="hr-HR"/>
              <a:t>– namjena aktivnosti, programa i/ili projekta</a:t>
            </a:r>
          </a:p>
          <a:p>
            <a:r>
              <a:rPr lang="hr-HR"/>
              <a:t>– nositelji aktivnosti, programa i/ili projekta i njihova odgovornost</a:t>
            </a:r>
          </a:p>
          <a:p>
            <a:r>
              <a:rPr lang="hr-HR"/>
              <a:t>– način realizacije aktivnosti, programa i/ili projekta</a:t>
            </a:r>
          </a:p>
          <a:p>
            <a:r>
              <a:rPr lang="hr-HR"/>
              <a:t>– vremenik aktivnosti, programa i/ili projekta</a:t>
            </a:r>
          </a:p>
          <a:p>
            <a:r>
              <a:rPr lang="hr-HR"/>
              <a:t>– detaljan troškovnik aktivnosti, programa i/ili projekta</a:t>
            </a:r>
          </a:p>
          <a:p>
            <a:r>
              <a:rPr lang="hr-HR"/>
              <a:t>– način vrednovanja i način korištenja rezultata vrednovanja.</a:t>
            </a:r>
          </a:p>
          <a:p>
            <a:r>
              <a:rPr lang="hr-HR"/>
              <a:t>(5) Školski kurikulum donosi školski odbor do 15. rujna tekuće školske godine na </a:t>
            </a:r>
            <a:r>
              <a:rPr lang="hr-HR" smtClean="0"/>
              <a:t>prijedlog učiteljskog</a:t>
            </a:r>
            <a:r>
              <a:rPr lang="hr-HR"/>
              <a:t>, odnosno nastavničkog vijeća.</a:t>
            </a:r>
          </a:p>
          <a:p>
            <a:r>
              <a:rPr lang="hr-HR"/>
              <a:t>(6) Školski kurikulum mora biti dostupan svakom roditelju i učeniku u pisanom obliku.</a:t>
            </a:r>
          </a:p>
          <a:p>
            <a:r>
              <a:rPr lang="hr-HR"/>
              <a:t>(7) Smatra se da je školski kurikulum dostupan svakom roditelju i učeniku u pisanom obliku, ako je objavljen na mrežnim stranicama škole</a:t>
            </a:r>
            <a:r>
              <a:rPr lang="hr-HR" smtClean="0"/>
              <a:t>.</a:t>
            </a:r>
            <a:endParaRPr lang="hr-HR"/>
          </a:p>
        </p:txBody>
      </p:sp>
      <p:sp>
        <p:nvSpPr>
          <p:cNvPr id="3" name="TextBox 2"/>
          <p:cNvSpPr txBox="1"/>
          <p:nvPr/>
        </p:nvSpPr>
        <p:spPr>
          <a:xfrm>
            <a:off x="899589" y="1118382"/>
            <a:ext cx="735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>
                <a:solidFill>
                  <a:schemeClr val="accent5">
                    <a:lumMod val="50000"/>
                  </a:schemeClr>
                </a:solidFill>
              </a:rPr>
              <a:t>Uvodni dio – </a:t>
            </a:r>
            <a:r>
              <a:rPr lang="hr-HR" b="1" smtClean="0">
                <a:solidFill>
                  <a:schemeClr val="accent5">
                    <a:lumMod val="50000"/>
                  </a:schemeClr>
                </a:solidFill>
              </a:rPr>
              <a:t>opće smjernice</a:t>
            </a:r>
            <a:endParaRPr lang="hr-HR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81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5" t="13753" r="6570" b="17669"/>
          <a:stretch/>
        </p:blipFill>
        <p:spPr bwMode="auto">
          <a:xfrm>
            <a:off x="899589" y="150784"/>
            <a:ext cx="1663936" cy="74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7332628" y="252192"/>
            <a:ext cx="995503" cy="785468"/>
            <a:chOff x="6994912" y="415672"/>
            <a:chExt cx="995503" cy="77497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72328" y="415672"/>
              <a:ext cx="800679" cy="563858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6994912" y="959812"/>
              <a:ext cx="99550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Europska </a:t>
              </a:r>
              <a:r>
                <a:rPr lang="hr-HR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unija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latin typeface="Arial"/>
                  <a:cs typeface="Arial"/>
                </a:rPr>
                <a:t> </a:t>
              </a:r>
              <a:endPara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endParaRPr>
            </a:p>
          </p:txBody>
        </p:sp>
      </p:grpSp>
      <p:cxnSp>
        <p:nvCxnSpPr>
          <p:cNvPr id="8" name="Straight Connector 7"/>
          <p:cNvCxnSpPr/>
          <p:nvPr/>
        </p:nvCxnSpPr>
        <p:spPr>
          <a:xfrm>
            <a:off x="899589" y="1062634"/>
            <a:ext cx="7358960" cy="0"/>
          </a:xfrm>
          <a:prstGeom prst="line">
            <a:avLst/>
          </a:prstGeom>
          <a:ln w="317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99589" y="1857046"/>
            <a:ext cx="7311134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/>
              <a:t>Školski kurikulum – konceptualno objašnjenje</a:t>
            </a:r>
          </a:p>
          <a:p>
            <a:endParaRPr lang="hr-HR"/>
          </a:p>
          <a:p>
            <a:r>
              <a:rPr lang="hr-HR"/>
              <a:t>Polazište: čl. 28. „Zakona o odgoju i obrazovanju u osnovnoj i srednjoj školi”</a:t>
            </a:r>
          </a:p>
          <a:p>
            <a:endParaRPr lang="hr-HR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hr-HR" u="sng" smtClean="0"/>
              <a:t>Školski kurikulum</a:t>
            </a:r>
            <a:r>
              <a:rPr lang="hr-HR" smtClean="0"/>
              <a:t> </a:t>
            </a:r>
            <a:r>
              <a:rPr lang="hr-HR" smtClean="0">
                <a:solidFill>
                  <a:srgbClr val="FF0000"/>
                </a:solidFill>
              </a:rPr>
              <a:t>određuje nastavni plan i program</a:t>
            </a:r>
            <a:r>
              <a:rPr lang="hr-HR" smtClean="0"/>
              <a:t>: </a:t>
            </a:r>
            <a:r>
              <a:rPr lang="hr-HR" sz="1400"/>
              <a:t>(OŠ </a:t>
            </a:r>
            <a:r>
              <a:rPr lang="hr-HR" sz="1400" smtClean="0"/>
              <a:t>2, 1, 10, 6, 8)</a:t>
            </a:r>
          </a:p>
          <a:p>
            <a:endParaRPr lang="hr-HR" sz="140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izbornih predmeta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dodatne nastave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dopunske nastave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izvanučionične nastave,terenske nastave, izleta i ekskurzija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odgojno-obrazovnih aktivnosti, projekata i programa</a:t>
            </a:r>
            <a:endParaRPr lang="hr-HR" dirty="0"/>
          </a:p>
        </p:txBody>
      </p:sp>
      <p:sp>
        <p:nvSpPr>
          <p:cNvPr id="3" name="TextBox 2"/>
          <p:cNvSpPr txBox="1"/>
          <p:nvPr/>
        </p:nvSpPr>
        <p:spPr>
          <a:xfrm>
            <a:off x="899589" y="1118382"/>
            <a:ext cx="735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>
                <a:solidFill>
                  <a:schemeClr val="accent5">
                    <a:lumMod val="50000"/>
                  </a:schemeClr>
                </a:solidFill>
              </a:rPr>
              <a:t>Uvodni dio – opće </a:t>
            </a:r>
            <a:r>
              <a:rPr lang="hr-HR" b="1" smtClean="0">
                <a:solidFill>
                  <a:schemeClr val="accent5">
                    <a:lumMod val="50000"/>
                  </a:schemeClr>
                </a:solidFill>
              </a:rPr>
              <a:t>smjernice</a:t>
            </a:r>
            <a:endParaRPr lang="hr-HR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7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5" t="13753" r="6570" b="17669"/>
          <a:stretch/>
        </p:blipFill>
        <p:spPr bwMode="auto">
          <a:xfrm>
            <a:off x="899589" y="150784"/>
            <a:ext cx="1663936" cy="74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7332628" y="252192"/>
            <a:ext cx="995503" cy="785468"/>
            <a:chOff x="6994912" y="415672"/>
            <a:chExt cx="995503" cy="77497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72328" y="415672"/>
              <a:ext cx="800679" cy="563858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6994912" y="959812"/>
              <a:ext cx="99550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Europska </a:t>
              </a:r>
              <a:r>
                <a:rPr lang="hr-HR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unija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latin typeface="Arial"/>
                  <a:cs typeface="Arial"/>
                </a:rPr>
                <a:t> </a:t>
              </a:r>
              <a:endPara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endParaRPr>
            </a:p>
          </p:txBody>
        </p:sp>
      </p:grpSp>
      <p:cxnSp>
        <p:nvCxnSpPr>
          <p:cNvPr id="8" name="Straight Connector 7"/>
          <p:cNvCxnSpPr/>
          <p:nvPr/>
        </p:nvCxnSpPr>
        <p:spPr>
          <a:xfrm>
            <a:off x="899589" y="1062634"/>
            <a:ext cx="7358960" cy="0"/>
          </a:xfrm>
          <a:prstGeom prst="line">
            <a:avLst/>
          </a:prstGeom>
          <a:ln w="317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99589" y="1857046"/>
            <a:ext cx="7311134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mtClean="0"/>
              <a:t>Školski kurikulum – konceptualno objašnjenje</a:t>
            </a:r>
          </a:p>
          <a:p>
            <a:endParaRPr lang="hr-HR"/>
          </a:p>
          <a:p>
            <a:r>
              <a:rPr lang="hr-HR" smtClean="0"/>
              <a:t>Polazište: čl. </a:t>
            </a:r>
            <a:r>
              <a:rPr lang="hr-HR"/>
              <a:t>28. „Zakona o odgoju i obrazovanju u osnovnoj i srednjoj školi”</a:t>
            </a:r>
          </a:p>
          <a:p>
            <a:endParaRPr lang="hr-HR"/>
          </a:p>
          <a:p>
            <a:r>
              <a:rPr lang="hr-HR" u="sng" smtClean="0"/>
              <a:t>Školskim kurikulumom</a:t>
            </a:r>
            <a:r>
              <a:rPr lang="hr-HR" smtClean="0"/>
              <a:t> </a:t>
            </a:r>
            <a:r>
              <a:rPr lang="hr-HR" smtClean="0">
                <a:solidFill>
                  <a:srgbClr val="FF0000"/>
                </a:solidFill>
              </a:rPr>
              <a:t>utvrđuje se</a:t>
            </a:r>
            <a:r>
              <a:rPr lang="hr-HR" smtClean="0"/>
              <a:t>: </a:t>
            </a:r>
            <a:r>
              <a:rPr lang="hr-HR" sz="1400" smtClean="0"/>
              <a:t>(OŠ 2, 1, 11, 8)</a:t>
            </a:r>
          </a:p>
          <a:p>
            <a:endParaRPr lang="hr-HR" sz="140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aktivnost, program ili projekt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ciljevi aktivnosti, programa ili projekta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namjena aktivnosti, programa ili projekta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način realizacije aktivnosti, programa ili projekta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vremenik aktivnosti, programa ili projekta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način vrednovanja aktivnosti, programa ili projekta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detaljan troškovnik aktivnosti, programa ili projekta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99589" y="1118382"/>
            <a:ext cx="7358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>
                <a:solidFill>
                  <a:schemeClr val="accent5">
                    <a:lumMod val="50000"/>
                  </a:schemeClr>
                </a:solidFill>
              </a:rPr>
              <a:t>Uvodni dio – opće smjernice</a:t>
            </a:r>
          </a:p>
          <a:p>
            <a:pPr algn="ctr"/>
            <a:endParaRPr lang="hr-HR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03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5" t="13753" r="6570" b="17669"/>
          <a:stretch/>
        </p:blipFill>
        <p:spPr bwMode="auto">
          <a:xfrm>
            <a:off x="899589" y="150784"/>
            <a:ext cx="1663936" cy="74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7332628" y="252192"/>
            <a:ext cx="995503" cy="785468"/>
            <a:chOff x="6994912" y="415672"/>
            <a:chExt cx="995503" cy="77497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72328" y="415672"/>
              <a:ext cx="800679" cy="563858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6994912" y="959812"/>
              <a:ext cx="99550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Europska </a:t>
              </a:r>
              <a:r>
                <a:rPr lang="hr-HR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unija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latin typeface="Arial"/>
                  <a:cs typeface="Arial"/>
                </a:rPr>
                <a:t> </a:t>
              </a:r>
              <a:endPara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endParaRPr>
            </a:p>
          </p:txBody>
        </p:sp>
      </p:grpSp>
      <p:cxnSp>
        <p:nvCxnSpPr>
          <p:cNvPr id="8" name="Straight Connector 7"/>
          <p:cNvCxnSpPr/>
          <p:nvPr/>
        </p:nvCxnSpPr>
        <p:spPr>
          <a:xfrm>
            <a:off x="899589" y="1062634"/>
            <a:ext cx="7358960" cy="0"/>
          </a:xfrm>
          <a:prstGeom prst="line">
            <a:avLst/>
          </a:prstGeom>
          <a:ln w="317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99589" y="1857046"/>
            <a:ext cx="7311134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/>
              <a:t>Školski kurikulum – konceptualno objašnjenje</a:t>
            </a:r>
          </a:p>
          <a:p>
            <a:endParaRPr lang="hr-HR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hr-HR" smtClean="0"/>
              <a:t>Važnost adresiranja </a:t>
            </a:r>
            <a:r>
              <a:rPr lang="hr-HR" u="sng" smtClean="0"/>
              <a:t>specifičnosti škole</a:t>
            </a:r>
            <a:r>
              <a:rPr lang="hr-HR" smtClean="0"/>
              <a:t>:</a:t>
            </a:r>
          </a:p>
          <a:p>
            <a:endParaRPr lang="hr-HR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U izradi ŠK stavljen je naglasak na specifičnosti škole i sredine u kojoj škola djeluje. Pri tom se za polazište rada na sadržajima ŠK uzimaju potrebe i interesi naših učenika, roditelja i lokalne zajednice. </a:t>
            </a:r>
            <a:r>
              <a:rPr lang="hr-HR" sz="1400"/>
              <a:t>(OŠ </a:t>
            </a:r>
            <a:r>
              <a:rPr lang="hr-HR" sz="1400" smtClean="0"/>
              <a:t>1)</a:t>
            </a:r>
          </a:p>
          <a:p>
            <a:endParaRPr lang="hr-HR" sz="14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Aktivnosti i sadržaji ŠK kao oni po kojima se škola prepoznaje i koji su svojevrsni zaštitni znak njenog identiteta </a:t>
            </a:r>
            <a:r>
              <a:rPr lang="hr-HR" sz="1400" smtClean="0"/>
              <a:t>(OŠ 11)</a:t>
            </a:r>
          </a:p>
          <a:p>
            <a:endParaRPr lang="hr-HR" sz="140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ŠK obuhvaća osim službenih programa nastave i neformalne programe, te obilježja koja stvaraju školski imidž... </a:t>
            </a:r>
            <a:r>
              <a:rPr lang="hr-HR" sz="1400" smtClean="0"/>
              <a:t>(OŠ 9)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99589" y="1118382"/>
            <a:ext cx="735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>
                <a:solidFill>
                  <a:schemeClr val="accent5">
                    <a:lumMod val="50000"/>
                  </a:schemeClr>
                </a:solidFill>
              </a:rPr>
              <a:t>Uvodni dio – opće </a:t>
            </a:r>
            <a:r>
              <a:rPr lang="hr-HR" b="1" smtClean="0">
                <a:solidFill>
                  <a:schemeClr val="accent5">
                    <a:lumMod val="50000"/>
                  </a:schemeClr>
                </a:solidFill>
              </a:rPr>
              <a:t>smjernice</a:t>
            </a:r>
            <a:endParaRPr lang="hr-HR" b="1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75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5" t="13753" r="6570" b="17669"/>
          <a:stretch/>
        </p:blipFill>
        <p:spPr bwMode="auto">
          <a:xfrm>
            <a:off x="899589" y="150784"/>
            <a:ext cx="1663936" cy="74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7332628" y="252192"/>
            <a:ext cx="995503" cy="785468"/>
            <a:chOff x="6994912" y="415672"/>
            <a:chExt cx="995503" cy="77497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72328" y="415672"/>
              <a:ext cx="800679" cy="563858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6994912" y="959812"/>
              <a:ext cx="99550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Europska </a:t>
              </a:r>
              <a:r>
                <a:rPr lang="hr-HR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unija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latin typeface="Arial"/>
                  <a:cs typeface="Arial"/>
                </a:rPr>
                <a:t> </a:t>
              </a:r>
              <a:endPara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endParaRPr>
            </a:p>
          </p:txBody>
        </p:sp>
      </p:grpSp>
      <p:cxnSp>
        <p:nvCxnSpPr>
          <p:cNvPr id="8" name="Straight Connector 7"/>
          <p:cNvCxnSpPr/>
          <p:nvPr/>
        </p:nvCxnSpPr>
        <p:spPr>
          <a:xfrm>
            <a:off x="899589" y="1062634"/>
            <a:ext cx="7358960" cy="0"/>
          </a:xfrm>
          <a:prstGeom prst="line">
            <a:avLst/>
          </a:prstGeom>
          <a:ln w="317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99589" y="1857046"/>
            <a:ext cx="731113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/>
              <a:t>Školski kurikulum – konceptualno objašnjenje</a:t>
            </a:r>
          </a:p>
          <a:p>
            <a:endParaRPr lang="hr-HR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hr-HR"/>
              <a:t>Važnost adresiranja </a:t>
            </a:r>
            <a:r>
              <a:rPr lang="hr-HR" u="sng"/>
              <a:t>specifičnosti škole</a:t>
            </a:r>
            <a:r>
              <a:rPr lang="hr-HR" smtClean="0"/>
              <a:t>:</a:t>
            </a:r>
          </a:p>
          <a:p>
            <a:endParaRPr lang="hr-HR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/>
              <a:t>ŠK osobna je karta škole... Tijekom godina iskristalizirao se profil aktivnosti i sadržaja naše škole koji je nastao kao rezultat respektiranja potreba i interesa ne samo učenika i roditelja već i lokalne zajednice.  </a:t>
            </a:r>
            <a:r>
              <a:rPr lang="hr-HR" sz="1400"/>
              <a:t>(OŠ 10)</a:t>
            </a:r>
          </a:p>
          <a:p>
            <a:endParaRPr lang="hr-HR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ŠK izrađuju škole radi zadovoljavanja specifičnih potreba učenika i sredine u kojoj se nalazi škola, čime škola definira vlastiti profil. </a:t>
            </a:r>
            <a:r>
              <a:rPr lang="hr-HR" sz="1400" smtClean="0"/>
              <a:t>(OŠ 8)</a:t>
            </a:r>
          </a:p>
          <a:p>
            <a:endParaRPr lang="hr-HR" sz="140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/>
              <a:t>U izradi ŠK sudjelovali su svi učitelji, stručni suradnici, uprava Škole kao i roditelji sa ciljem zadovoljenja specifičnih potreba učenika i sredine u kojoj se škola nalazi. </a:t>
            </a:r>
            <a:r>
              <a:rPr lang="hr-HR" sz="1400"/>
              <a:t>(OŠ </a:t>
            </a:r>
            <a:r>
              <a:rPr lang="hr-HR" sz="1400" smtClean="0"/>
              <a:t>6)</a:t>
            </a:r>
            <a:endParaRPr lang="hr-HR" sz="1400"/>
          </a:p>
          <a:p>
            <a:endParaRPr lang="hr-HR" dirty="0"/>
          </a:p>
        </p:txBody>
      </p:sp>
      <p:sp>
        <p:nvSpPr>
          <p:cNvPr id="3" name="TextBox 2"/>
          <p:cNvSpPr txBox="1"/>
          <p:nvPr/>
        </p:nvSpPr>
        <p:spPr>
          <a:xfrm>
            <a:off x="899589" y="1118382"/>
            <a:ext cx="735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>
                <a:solidFill>
                  <a:schemeClr val="accent5">
                    <a:lumMod val="50000"/>
                  </a:schemeClr>
                </a:solidFill>
              </a:rPr>
              <a:t>Uvodni dio – opće </a:t>
            </a:r>
            <a:r>
              <a:rPr lang="hr-HR" b="1" smtClean="0">
                <a:solidFill>
                  <a:schemeClr val="accent5">
                    <a:lumMod val="50000"/>
                  </a:schemeClr>
                </a:solidFill>
              </a:rPr>
              <a:t>smjernice</a:t>
            </a:r>
            <a:endParaRPr lang="hr-HR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25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5" t="13753" r="6570" b="17669"/>
          <a:stretch/>
        </p:blipFill>
        <p:spPr bwMode="auto">
          <a:xfrm>
            <a:off x="899589" y="150784"/>
            <a:ext cx="1663936" cy="74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7332628" y="252192"/>
            <a:ext cx="995503" cy="785468"/>
            <a:chOff x="6994912" y="415672"/>
            <a:chExt cx="995503" cy="77497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72328" y="415672"/>
              <a:ext cx="800679" cy="563858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6994912" y="959812"/>
              <a:ext cx="99550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Europska </a:t>
              </a:r>
              <a:r>
                <a:rPr lang="hr-HR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unija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latin typeface="Arial"/>
                  <a:cs typeface="Arial"/>
                </a:rPr>
                <a:t> </a:t>
              </a:r>
              <a:endPara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endParaRPr>
            </a:p>
          </p:txBody>
        </p:sp>
      </p:grpSp>
      <p:cxnSp>
        <p:nvCxnSpPr>
          <p:cNvPr id="8" name="Straight Connector 7"/>
          <p:cNvCxnSpPr/>
          <p:nvPr/>
        </p:nvCxnSpPr>
        <p:spPr>
          <a:xfrm>
            <a:off x="899589" y="1062634"/>
            <a:ext cx="7358960" cy="0"/>
          </a:xfrm>
          <a:prstGeom prst="line">
            <a:avLst/>
          </a:prstGeom>
          <a:ln w="317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99589" y="1857046"/>
            <a:ext cx="73111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smtClean="0"/>
          </a:p>
          <a:p>
            <a:endParaRPr lang="hr-HR"/>
          </a:p>
          <a:p>
            <a:endParaRPr lang="hr-HR" dirty="0"/>
          </a:p>
        </p:txBody>
      </p:sp>
      <p:sp>
        <p:nvSpPr>
          <p:cNvPr id="3" name="TextBox 2"/>
          <p:cNvSpPr txBox="1"/>
          <p:nvPr/>
        </p:nvSpPr>
        <p:spPr>
          <a:xfrm>
            <a:off x="899589" y="1118382"/>
            <a:ext cx="735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>
                <a:solidFill>
                  <a:schemeClr val="accent5">
                    <a:lumMod val="50000"/>
                  </a:schemeClr>
                </a:solidFill>
              </a:rPr>
              <a:t>Uvodni dio – </a:t>
            </a:r>
            <a:r>
              <a:rPr lang="hr-HR" b="1" smtClean="0">
                <a:solidFill>
                  <a:schemeClr val="accent5">
                    <a:lumMod val="50000"/>
                  </a:schemeClr>
                </a:solidFill>
              </a:rPr>
              <a:t>Razvojni plan škole </a:t>
            </a:r>
            <a:r>
              <a:rPr lang="hr-HR" sz="1400" b="1" smtClean="0">
                <a:solidFill>
                  <a:schemeClr val="accent5">
                    <a:lumMod val="50000"/>
                  </a:schemeClr>
                </a:solidFill>
              </a:rPr>
              <a:t>(OŠ 4, 7, 5, 8)</a:t>
            </a:r>
            <a:r>
              <a:rPr lang="hr-HR" b="1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hr-HR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82404"/>
              </p:ext>
            </p:extLst>
          </p:nvPr>
        </p:nvGraphicFramePr>
        <p:xfrm>
          <a:off x="734097" y="1857045"/>
          <a:ext cx="7655842" cy="45392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7092"/>
                <a:gridCol w="1196084"/>
                <a:gridCol w="1435752"/>
                <a:gridCol w="1196084"/>
                <a:gridCol w="877092"/>
                <a:gridCol w="1036869"/>
                <a:gridCol w="1036869"/>
              </a:tblGrid>
              <a:tr h="805537"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 </a:t>
                      </a:r>
                      <a:endParaRPr lang="hr-HR" sz="1100">
                        <a:effectLst/>
                      </a:endParaRPr>
                    </a:p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PRIORITETNO</a:t>
                      </a:r>
                      <a:endParaRPr lang="hr-HR" sz="1100">
                        <a:effectLst/>
                      </a:endParaRPr>
                    </a:p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PODRUČJE </a:t>
                      </a:r>
                      <a:endParaRPr lang="hr-HR" sz="1100">
                        <a:effectLst/>
                      </a:endParaRPr>
                    </a:p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UNAPREĐIVANJA</a:t>
                      </a:r>
                      <a:endParaRPr lang="hr-HR" sz="1100">
                        <a:effectLst/>
                      </a:endParaRPr>
                    </a:p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 </a:t>
                      </a:r>
                      <a:endParaRPr lang="hr-H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CILJEVI</a:t>
                      </a:r>
                      <a:endParaRPr lang="hr-HR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 </a:t>
                      </a:r>
                      <a:endParaRPr lang="hr-HR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 </a:t>
                      </a:r>
                      <a:endParaRPr lang="hr-H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METODE I </a:t>
                      </a:r>
                      <a:endParaRPr lang="hr-H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AKTIVNOSTI ZA OSTVARIVANJE CILJEVA</a:t>
                      </a:r>
                      <a:endParaRPr lang="hr-HR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 </a:t>
                      </a:r>
                      <a:endParaRPr lang="hr-HR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NUŽNI RESURSI</a:t>
                      </a:r>
                      <a:endParaRPr lang="hr-H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DATUM DO KOJEGA ĆE SE CILJ OSTVARITI</a:t>
                      </a:r>
                      <a:endParaRPr lang="hr-H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OSOBE ODGOVORNE ZA PROVEDBU AKTIVNOSTI</a:t>
                      </a:r>
                      <a:endParaRPr lang="hr-H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MJERLJIVI POKAZATELJI OSTVARIVANJA CILJEVA</a:t>
                      </a:r>
                      <a:endParaRPr lang="hr-H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</a:tr>
              <a:tr h="805537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 </a:t>
                      </a:r>
                      <a:endParaRPr lang="hr-HR" sz="1100">
                        <a:effectLst/>
                      </a:endParaRP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 </a:t>
                      </a:r>
                      <a:endParaRPr lang="hr-HR" sz="1100">
                        <a:effectLst/>
                      </a:endParaRP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Razvoj discipline i samodiscipline učitelja i učenika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Smanjenje stupnja nasilja među djecom. Razvoj tolerancije i socijalnih kompetencija. Očuvanja školskog inventara i imovine.</a:t>
                      </a:r>
                      <a:endParaRPr lang="hr-HR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Radionice i projekti usmjereni na razvoj socijalnih kompetencija. Pojačano dežurstvo učitelja.</a:t>
                      </a:r>
                      <a:endParaRPr lang="hr-HR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Stručna znanja stručnih suradnika i stručna literatura.</a:t>
                      </a:r>
                      <a:endParaRPr lang="hr-HR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Kraj školske godine 201</a:t>
                      </a:r>
                      <a:r>
                        <a:rPr lang="en-GB" sz="700">
                          <a:effectLst/>
                        </a:rPr>
                        <a:t>3</a:t>
                      </a:r>
                      <a:r>
                        <a:rPr lang="hr-HR" sz="700">
                          <a:effectLst/>
                        </a:rPr>
                        <a:t>./201</a:t>
                      </a:r>
                      <a:r>
                        <a:rPr lang="en-GB" sz="700">
                          <a:effectLst/>
                        </a:rPr>
                        <a:t>4</a:t>
                      </a:r>
                      <a:r>
                        <a:rPr lang="hr-HR" sz="700">
                          <a:effectLst/>
                        </a:rPr>
                        <a:t>.</a:t>
                      </a:r>
                      <a:endParaRPr lang="hr-HR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Školski pedagog, svi učitelji i ravnatelj, voditelj turnusa.</a:t>
                      </a:r>
                      <a:endParaRPr lang="hr-HR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Nakon ponovo provedenog upitnika, nakon godine dana.</a:t>
                      </a:r>
                      <a:endParaRPr lang="hr-HR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</a:tr>
              <a:tr h="805537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 </a:t>
                      </a:r>
                      <a:endParaRPr lang="hr-HR" sz="1100">
                        <a:effectLst/>
                      </a:endParaRP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Odnos učitelja, roditelja i škole</a:t>
                      </a:r>
                      <a:endParaRPr lang="hr-HR" sz="1100">
                        <a:effectLst/>
                      </a:endParaRP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 </a:t>
                      </a:r>
                      <a:endParaRPr lang="hr-HR" sz="1100">
                        <a:effectLst/>
                      </a:endParaRP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Poboljšanje i unapređivanje suradnje između učitelja i škole i roditelja.</a:t>
                      </a:r>
                      <a:endParaRPr lang="hr-HR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Organiziranje više radionica za roditelje, uključivanje roditelja u školske projekte i potpunije informiranje putem školske godine.</a:t>
                      </a:r>
                      <a:endParaRPr lang="hr-HR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Stalno ažuriranje web stranice i edukacija razrednika.</a:t>
                      </a:r>
                      <a:endParaRPr lang="hr-HR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Kontinuirano.</a:t>
                      </a:r>
                      <a:endParaRPr lang="hr-HR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Ravnateljica, pedagogica, socijalna  pedagogica, razrednici, učitelji informatike.</a:t>
                      </a:r>
                      <a:endParaRPr lang="hr-HR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Analiza rezultata na kraju školske godine u odnosu na prethodnu godinu.</a:t>
                      </a:r>
                      <a:endParaRPr lang="hr-HR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</a:tr>
              <a:tr h="805537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 </a:t>
                      </a:r>
                      <a:endParaRPr lang="hr-HR" sz="1100">
                        <a:effectLst/>
                      </a:endParaRP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Sigurnost ulaza učenika u školski objekt.</a:t>
                      </a:r>
                      <a:endParaRPr lang="hr-HR" sz="1100">
                        <a:effectLst/>
                      </a:endParaRP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 </a:t>
                      </a:r>
                      <a:endParaRPr lang="hr-HR" sz="1100">
                        <a:effectLst/>
                      </a:endParaRP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Osloboditi prostor za ulazak školskog autobusa.</a:t>
                      </a:r>
                      <a:endParaRPr lang="hr-HR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Dežurstvo domara na ulazu u školu, pratnja učenika od strane učitelja u autobus, razgovor s roditeljima na roditeljskim sastancima.</a:t>
                      </a:r>
                      <a:endParaRPr lang="hr-HR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Domar, razrednici</a:t>
                      </a:r>
                      <a:endParaRPr lang="hr-HR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Kontinuirano</a:t>
                      </a:r>
                      <a:endParaRPr lang="hr-HR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Ravnatelj, voditelji turnusa.</a:t>
                      </a:r>
                      <a:endParaRPr lang="hr-HR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Anketa.</a:t>
                      </a:r>
                      <a:endParaRPr lang="hr-HR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</a:tr>
              <a:tr h="1038272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Osigurati prostor za nastavu tjelesne i zdravstvene kulture.</a:t>
                      </a:r>
                      <a:endParaRPr lang="hr-HR" sz="1100">
                        <a:effectLst/>
                      </a:endParaRP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 </a:t>
                      </a:r>
                      <a:endParaRPr lang="hr-HR" sz="1100">
                        <a:effectLst/>
                      </a:endParaRP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 </a:t>
                      </a:r>
                      <a:endParaRPr lang="hr-HR" sz="1100">
                        <a:effectLst/>
                      </a:endParaRP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Izgraditi novu dvoranu za TZK.</a:t>
                      </a:r>
                      <a:endParaRPr lang="hr-HR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Urgirati u gradskom uredu i pisati dopise.</a:t>
                      </a:r>
                      <a:endParaRPr lang="hr-HR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Osigurati sredstava za gradnju.</a:t>
                      </a:r>
                      <a:endParaRPr lang="hr-HR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Do 201</a:t>
                      </a:r>
                      <a:r>
                        <a:rPr lang="en-GB" sz="700">
                          <a:effectLst/>
                        </a:rPr>
                        <a:t>4</a:t>
                      </a:r>
                      <a:r>
                        <a:rPr lang="hr-HR" sz="700">
                          <a:effectLst/>
                        </a:rPr>
                        <a:t>. godine.</a:t>
                      </a:r>
                      <a:endParaRPr lang="hr-HR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Ravnateljica, Vijeće roditelja, Gradski ured.</a:t>
                      </a:r>
                      <a:endParaRPr lang="hr-HR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Izgradnja dvorane.</a:t>
                      </a:r>
                      <a:endParaRPr lang="hr-HR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965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5" t="13753" r="6570" b="17669"/>
          <a:stretch/>
        </p:blipFill>
        <p:spPr bwMode="auto">
          <a:xfrm>
            <a:off x="899589" y="150784"/>
            <a:ext cx="1663936" cy="74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7332628" y="252192"/>
            <a:ext cx="995503" cy="785468"/>
            <a:chOff x="6994912" y="415672"/>
            <a:chExt cx="995503" cy="77497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72328" y="415672"/>
              <a:ext cx="800679" cy="563858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6994912" y="959812"/>
              <a:ext cx="99550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Europska </a:t>
              </a:r>
              <a:r>
                <a:rPr lang="hr-HR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unija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latin typeface="Arial"/>
                  <a:cs typeface="Arial"/>
                </a:rPr>
                <a:t> </a:t>
              </a:r>
              <a:endPara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endParaRPr>
            </a:p>
          </p:txBody>
        </p:sp>
      </p:grpSp>
      <p:cxnSp>
        <p:nvCxnSpPr>
          <p:cNvPr id="8" name="Straight Connector 7"/>
          <p:cNvCxnSpPr/>
          <p:nvPr/>
        </p:nvCxnSpPr>
        <p:spPr>
          <a:xfrm>
            <a:off x="899589" y="1062634"/>
            <a:ext cx="7358960" cy="0"/>
          </a:xfrm>
          <a:prstGeom prst="line">
            <a:avLst/>
          </a:prstGeom>
          <a:ln w="317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99589" y="1857046"/>
            <a:ext cx="731113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mtClean="0"/>
              <a:t>Analiza nastavnog procesa: </a:t>
            </a:r>
            <a:r>
              <a:rPr lang="hr-HR" sz="1400"/>
              <a:t>(OŠ </a:t>
            </a:r>
            <a:r>
              <a:rPr lang="hr-HR" sz="1400" smtClean="0"/>
              <a:t>4)</a:t>
            </a:r>
            <a:endParaRPr lang="hr-HR" sz="1400"/>
          </a:p>
          <a:p>
            <a:r>
              <a:rPr lang="hr-HR" u="sng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u="sng" smtClean="0"/>
              <a:t>Pokazatelji kvalitete nastave</a:t>
            </a:r>
            <a:r>
              <a:rPr lang="hr-HR" smtClean="0"/>
              <a:t> koji su vezani uz čimbenike nastavnog procesa koji imaju najveći utjecaj na učenje: usmjerenost na učenje i poučavanje; vrijeme posvećeno učenju; strukturirano poučavanje; različite strategije poučavanja; prilagodba poučavanja razčičitim skupinama učenika; pozitivno, sigurno i poticajno okruženje za učenje; promoviranje razvoja vještina učenja; visoka očekivanja; pozitivna potkrepljenja; kontinuirano praćenje postignuća učenika – „.”</a:t>
            </a:r>
          </a:p>
          <a:p>
            <a:endParaRPr lang="hr-HR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Ne navodi se </a:t>
            </a:r>
            <a:r>
              <a:rPr lang="hr-HR" u="sng" smtClean="0"/>
              <a:t>metodologija vrednovanja</a:t>
            </a:r>
            <a:r>
              <a:rPr lang="hr-HR" smtClean="0"/>
              <a:t>: „Dosadašnju kvalitetu </a:t>
            </a:r>
            <a:r>
              <a:rPr lang="hr-HR"/>
              <a:t>nastave na temelju navedenih </a:t>
            </a:r>
            <a:r>
              <a:rPr lang="hr-HR" smtClean="0"/>
              <a:t>pokatelja </a:t>
            </a:r>
            <a:r>
              <a:rPr lang="hr-HR"/>
              <a:t>ocijenili smo </a:t>
            </a:r>
            <a:r>
              <a:rPr lang="hr-HR" smtClean="0"/>
              <a:t>dobrom.”</a:t>
            </a:r>
          </a:p>
          <a:p>
            <a:endParaRPr lang="hr-HR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Navodi se da se </a:t>
            </a:r>
            <a:r>
              <a:rPr lang="hr-HR" u="sng" smtClean="0"/>
              <a:t>prostor za dalje unapređivanje rada</a:t>
            </a:r>
            <a:r>
              <a:rPr lang="hr-HR" smtClean="0"/>
              <a:t> vidi u uvođenju suvremenih metodičkih pristupa i uspostavi metodičke raznolikosti.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99589" y="1118382"/>
            <a:ext cx="735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>
                <a:solidFill>
                  <a:schemeClr val="accent5">
                    <a:lumMod val="50000"/>
                  </a:schemeClr>
                </a:solidFill>
              </a:rPr>
              <a:t>Uvodni </a:t>
            </a:r>
            <a:r>
              <a:rPr lang="hr-HR" b="1" smtClean="0">
                <a:solidFill>
                  <a:schemeClr val="accent5">
                    <a:lumMod val="50000"/>
                  </a:schemeClr>
                </a:solidFill>
              </a:rPr>
              <a:t>dio – Analiza nastavnog procesa/samovrednovanje</a:t>
            </a:r>
            <a:endParaRPr lang="hr-HR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31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5" t="13753" r="6570" b="17669"/>
          <a:stretch/>
        </p:blipFill>
        <p:spPr bwMode="auto">
          <a:xfrm>
            <a:off x="899589" y="150784"/>
            <a:ext cx="1663936" cy="74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7332628" y="252192"/>
            <a:ext cx="995503" cy="785468"/>
            <a:chOff x="6994912" y="415672"/>
            <a:chExt cx="995503" cy="77497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72328" y="415672"/>
              <a:ext cx="800679" cy="563858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6994912" y="959812"/>
              <a:ext cx="99550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Europska </a:t>
              </a:r>
              <a:r>
                <a:rPr lang="hr-HR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unija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latin typeface="Arial"/>
                  <a:cs typeface="Arial"/>
                </a:rPr>
                <a:t> </a:t>
              </a:r>
              <a:endPara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endParaRPr>
            </a:p>
          </p:txBody>
        </p:sp>
      </p:grpSp>
      <p:cxnSp>
        <p:nvCxnSpPr>
          <p:cNvPr id="8" name="Straight Connector 7"/>
          <p:cNvCxnSpPr/>
          <p:nvPr/>
        </p:nvCxnSpPr>
        <p:spPr>
          <a:xfrm>
            <a:off x="899589" y="1062634"/>
            <a:ext cx="7358960" cy="0"/>
          </a:xfrm>
          <a:prstGeom prst="line">
            <a:avLst/>
          </a:prstGeom>
          <a:ln w="317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99589" y="1857046"/>
            <a:ext cx="731113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/>
              <a:t>Samovrednovanje</a:t>
            </a:r>
            <a:r>
              <a:rPr lang="hr-HR" smtClean="0"/>
              <a:t>: </a:t>
            </a:r>
            <a:r>
              <a:rPr lang="hr-HR" sz="1400"/>
              <a:t>(OŠ </a:t>
            </a:r>
            <a:r>
              <a:rPr lang="hr-HR" sz="1400" smtClean="0"/>
              <a:t>3)</a:t>
            </a:r>
          </a:p>
          <a:p>
            <a:endParaRPr lang="hr-HR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u="sng" smtClean="0"/>
              <a:t>Definicija</a:t>
            </a:r>
            <a:r>
              <a:rPr lang="hr-HR"/>
              <a:t>: odnosi se na vrednovanje provedbe školskog razvojnog plana svih sudionika uključenih u njegovo definiranje, praćenje i procjenu. – Iskazana namjera uključivanja u provedbu samovrednovanja od strane NCVO-a. </a:t>
            </a:r>
            <a:endParaRPr lang="hr-HR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smtClean="0"/>
          </a:p>
          <a:p>
            <a:r>
              <a:rPr lang="hr-HR"/>
              <a:t>Samovrednovanje</a:t>
            </a:r>
            <a:r>
              <a:rPr lang="hr-HR" smtClean="0"/>
              <a:t>: </a:t>
            </a:r>
            <a:r>
              <a:rPr lang="hr-HR" sz="1400"/>
              <a:t>(OŠ </a:t>
            </a:r>
            <a:r>
              <a:rPr lang="hr-HR" sz="1400" smtClean="0"/>
              <a:t>5)</a:t>
            </a:r>
          </a:p>
          <a:p>
            <a:endParaRPr lang="hr-HR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u="sng" smtClean="0"/>
              <a:t>Definicija</a:t>
            </a:r>
            <a:r>
              <a:rPr lang="hr-HR" smtClean="0"/>
              <a:t>: </a:t>
            </a:r>
            <a:r>
              <a:rPr lang="en-US" smtClean="0"/>
              <a:t>Sustavno </a:t>
            </a:r>
            <a:r>
              <a:rPr lang="en-US"/>
              <a:t>i kontinuirano praćenje, analiziranje i procjenjivanje uspješnosti vlastitoga </a:t>
            </a:r>
            <a:r>
              <a:rPr lang="en-US" smtClean="0"/>
              <a:t>rada</a:t>
            </a:r>
            <a:r>
              <a:rPr lang="hr-HR" smtClean="0"/>
              <a:t>, sa svrhom unapređivanja rada škole.</a:t>
            </a:r>
          </a:p>
          <a:p>
            <a:endParaRPr lang="hr-HR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u="sng" smtClean="0"/>
              <a:t>Metodologija vrednovanja</a:t>
            </a:r>
            <a:r>
              <a:rPr lang="hr-HR" smtClean="0"/>
              <a:t>: s</a:t>
            </a:r>
            <a:r>
              <a:rPr lang="en-US" smtClean="0"/>
              <a:t>astanci </a:t>
            </a:r>
            <a:r>
              <a:rPr lang="en-US"/>
              <a:t>Školskog tima za kvalitetu, </a:t>
            </a:r>
            <a:r>
              <a:rPr lang="hr-HR" smtClean="0"/>
              <a:t>zapisnici </a:t>
            </a:r>
            <a:r>
              <a:rPr lang="hr-HR"/>
              <a:t>sa sastanaka Školskog tima</a:t>
            </a:r>
            <a:r>
              <a:rPr lang="en-US" smtClean="0"/>
              <a:t>.</a:t>
            </a:r>
            <a:r>
              <a:rPr lang="hr-HR" smtClean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99589" y="1118382"/>
            <a:ext cx="735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>
                <a:solidFill>
                  <a:schemeClr val="accent5">
                    <a:lumMod val="50000"/>
                  </a:schemeClr>
                </a:solidFill>
              </a:rPr>
              <a:t>Uvodni dio – Analiza nastavnog </a:t>
            </a:r>
            <a:r>
              <a:rPr lang="hr-HR" b="1" smtClean="0">
                <a:solidFill>
                  <a:schemeClr val="accent5">
                    <a:lumMod val="50000"/>
                  </a:schemeClr>
                </a:solidFill>
              </a:rPr>
              <a:t>procesa/samovrednovanje</a:t>
            </a:r>
            <a:endParaRPr lang="hr-HR" b="1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63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5" t="13753" r="6570" b="17669"/>
          <a:stretch/>
        </p:blipFill>
        <p:spPr bwMode="auto">
          <a:xfrm>
            <a:off x="899589" y="150784"/>
            <a:ext cx="1663936" cy="74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7332628" y="252192"/>
            <a:ext cx="995503" cy="785468"/>
            <a:chOff x="6994912" y="415672"/>
            <a:chExt cx="995503" cy="77497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72328" y="415672"/>
              <a:ext cx="800679" cy="563858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6994912" y="959812"/>
              <a:ext cx="99550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Europska </a:t>
              </a:r>
              <a:r>
                <a:rPr lang="hr-HR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unija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latin typeface="Arial"/>
                  <a:cs typeface="Arial"/>
                </a:rPr>
                <a:t> </a:t>
              </a:r>
              <a:endPara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endParaRPr>
            </a:p>
          </p:txBody>
        </p:sp>
      </p:grpSp>
      <p:cxnSp>
        <p:nvCxnSpPr>
          <p:cNvPr id="8" name="Straight Connector 7"/>
          <p:cNvCxnSpPr/>
          <p:nvPr/>
        </p:nvCxnSpPr>
        <p:spPr>
          <a:xfrm>
            <a:off x="899589" y="1062634"/>
            <a:ext cx="7358960" cy="0"/>
          </a:xfrm>
          <a:prstGeom prst="line">
            <a:avLst/>
          </a:prstGeom>
          <a:ln w="317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99589" y="1857046"/>
            <a:ext cx="731113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/>
              <a:t>Samovrednovanje</a:t>
            </a:r>
            <a:r>
              <a:rPr lang="hr-HR" smtClean="0"/>
              <a:t>: </a:t>
            </a:r>
            <a:r>
              <a:rPr lang="hr-HR" sz="1400"/>
              <a:t>(OŠ </a:t>
            </a:r>
            <a:r>
              <a:rPr lang="hr-HR" sz="1400" smtClean="0"/>
              <a:t>4)</a:t>
            </a:r>
            <a:endParaRPr lang="hr-HR" sz="1400"/>
          </a:p>
          <a:p>
            <a:endParaRPr lang="hr-HR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u="sng" smtClean="0"/>
              <a:t>Rezultati vanjskog vrednovanja</a:t>
            </a:r>
            <a:r>
              <a:rPr lang="hr-HR" smtClean="0"/>
              <a:t>: „Razredna nastava postigla u svim predmetima bolje rezultate od prosjeka u RH. Predmetna nastava ostvarila manja postignuća od prosjeka u RH u predmetima hrvatski jezik, biologija i povijest.”</a:t>
            </a:r>
          </a:p>
          <a:p>
            <a:endParaRPr lang="hr-HR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u="sng" smtClean="0"/>
              <a:t>Procesi unutar škole</a:t>
            </a:r>
            <a:r>
              <a:rPr lang="hr-HR" smtClean="0"/>
              <a:t>: „Pitanja su se odnosila na odnos učenika prema drugim učenicima u školi, odnos učenika i učitelja, ponašanje, učenje i vrednovanje učenikova napretka i postignuća.„</a:t>
            </a:r>
          </a:p>
          <a:p>
            <a:endParaRPr lang="hr-HR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/>
              <a:t>Ne navodi se </a:t>
            </a:r>
            <a:r>
              <a:rPr lang="hr-HR" u="sng"/>
              <a:t>metodologija </a:t>
            </a:r>
            <a:r>
              <a:rPr lang="hr-HR" u="sng" smtClean="0"/>
              <a:t>vrednovanja</a:t>
            </a:r>
            <a:r>
              <a:rPr lang="hr-HR" smtClean="0"/>
              <a:t>: tko je proveo vanjsko vrednovanje, kada, na koji način i dr. </a:t>
            </a:r>
            <a:endParaRPr lang="hr-HR"/>
          </a:p>
        </p:txBody>
      </p:sp>
      <p:sp>
        <p:nvSpPr>
          <p:cNvPr id="3" name="TextBox 2"/>
          <p:cNvSpPr txBox="1"/>
          <p:nvPr/>
        </p:nvSpPr>
        <p:spPr>
          <a:xfrm>
            <a:off x="899589" y="1118382"/>
            <a:ext cx="735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>
                <a:solidFill>
                  <a:schemeClr val="accent5">
                    <a:lumMod val="50000"/>
                  </a:schemeClr>
                </a:solidFill>
              </a:rPr>
              <a:t>Uvodni dio – Analiza nastavnog </a:t>
            </a:r>
            <a:r>
              <a:rPr lang="hr-HR" b="1" smtClean="0">
                <a:solidFill>
                  <a:schemeClr val="accent5">
                    <a:lumMod val="50000"/>
                  </a:schemeClr>
                </a:solidFill>
              </a:rPr>
              <a:t>procesa/samovrednovanje</a:t>
            </a:r>
            <a:endParaRPr lang="hr-HR" b="1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34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5" t="13753" r="6570" b="17669"/>
          <a:stretch/>
        </p:blipFill>
        <p:spPr bwMode="auto">
          <a:xfrm>
            <a:off x="899589" y="150784"/>
            <a:ext cx="1663936" cy="74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7332628" y="252192"/>
            <a:ext cx="995503" cy="785468"/>
            <a:chOff x="6994912" y="415672"/>
            <a:chExt cx="995503" cy="77497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72328" y="415672"/>
              <a:ext cx="800679" cy="563858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6994912" y="959812"/>
              <a:ext cx="99550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Europska </a:t>
              </a:r>
              <a:r>
                <a:rPr lang="hr-HR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unija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latin typeface="Arial"/>
                  <a:cs typeface="Arial"/>
                </a:rPr>
                <a:t> </a:t>
              </a:r>
              <a:endPara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endParaRPr>
            </a:p>
          </p:txBody>
        </p:sp>
      </p:grpSp>
      <p:cxnSp>
        <p:nvCxnSpPr>
          <p:cNvPr id="8" name="Straight Connector 7"/>
          <p:cNvCxnSpPr/>
          <p:nvPr/>
        </p:nvCxnSpPr>
        <p:spPr>
          <a:xfrm>
            <a:off x="899589" y="1062634"/>
            <a:ext cx="7358960" cy="0"/>
          </a:xfrm>
          <a:prstGeom prst="line">
            <a:avLst/>
          </a:prstGeom>
          <a:ln w="317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99589" y="1857046"/>
            <a:ext cx="731113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Tjedno zaduženje odgojno-obrazovnih djelatnika škole u okviru 40-satnog radnog vremena - tablica </a:t>
            </a:r>
            <a:r>
              <a:rPr lang="hr-HR" sz="1400" smtClean="0"/>
              <a:t>(OŠ 7)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sz="140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Pregled aktivnosti po razredima - tablica </a:t>
            </a:r>
            <a:r>
              <a:rPr lang="hr-HR" sz="1400" smtClean="0"/>
              <a:t>(OŠ 7)</a:t>
            </a:r>
          </a:p>
          <a:p>
            <a:endParaRPr lang="hr-HR" sz="140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Etički kodeks </a:t>
            </a:r>
            <a:r>
              <a:rPr lang="hr-HR" sz="1400" smtClean="0"/>
              <a:t>(OŠ 8)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sz="140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Suradnja s gradom </a:t>
            </a:r>
            <a:r>
              <a:rPr lang="hr-HR" sz="1400" smtClean="0"/>
              <a:t>(OŠ 8)</a:t>
            </a:r>
            <a:endParaRPr lang="hr-HR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899589" y="1118382"/>
            <a:ext cx="735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>
                <a:solidFill>
                  <a:schemeClr val="accent5">
                    <a:lumMod val="50000"/>
                  </a:schemeClr>
                </a:solidFill>
              </a:rPr>
              <a:t>Uvodni </a:t>
            </a:r>
            <a:r>
              <a:rPr lang="hr-HR" b="1" smtClean="0">
                <a:solidFill>
                  <a:schemeClr val="accent5">
                    <a:lumMod val="50000"/>
                  </a:schemeClr>
                </a:solidFill>
              </a:rPr>
              <a:t>dio – ostali sadržaji</a:t>
            </a:r>
            <a:endParaRPr lang="hr-HR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83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5" t="13753" r="6570" b="17669"/>
          <a:stretch/>
        </p:blipFill>
        <p:spPr bwMode="auto">
          <a:xfrm>
            <a:off x="899589" y="150784"/>
            <a:ext cx="1663936" cy="74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7332628" y="252192"/>
            <a:ext cx="995503" cy="785468"/>
            <a:chOff x="6994912" y="415672"/>
            <a:chExt cx="995503" cy="77497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72328" y="415672"/>
              <a:ext cx="800679" cy="563858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6994912" y="959812"/>
              <a:ext cx="99550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Europska </a:t>
              </a:r>
              <a:r>
                <a:rPr lang="hr-HR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unija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latin typeface="Arial"/>
                  <a:cs typeface="Arial"/>
                </a:rPr>
                <a:t> </a:t>
              </a:r>
              <a:endPara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endParaRPr>
            </a:p>
          </p:txBody>
        </p:sp>
      </p:grpSp>
      <p:cxnSp>
        <p:nvCxnSpPr>
          <p:cNvPr id="8" name="Straight Connector 7"/>
          <p:cNvCxnSpPr/>
          <p:nvPr/>
        </p:nvCxnSpPr>
        <p:spPr>
          <a:xfrm>
            <a:off x="899589" y="1062634"/>
            <a:ext cx="7358960" cy="0"/>
          </a:xfrm>
          <a:prstGeom prst="line">
            <a:avLst/>
          </a:prstGeom>
          <a:ln w="317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99589" y="1857046"/>
            <a:ext cx="731113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OŠ </a:t>
            </a:r>
            <a:r>
              <a:rPr lang="hr-HR" smtClean="0"/>
              <a:t>(</a:t>
            </a:r>
            <a:r>
              <a:rPr lang="hr-HR" smtClean="0"/>
              <a:t>1)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OŠ (2</a:t>
            </a:r>
            <a:r>
              <a:rPr lang="hr-HR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OŠ </a:t>
            </a:r>
            <a:r>
              <a:rPr lang="hr-HR" smtClean="0"/>
              <a:t>(</a:t>
            </a:r>
            <a:r>
              <a:rPr lang="hr-HR" smtClean="0"/>
              <a:t>3)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OŠ </a:t>
            </a:r>
            <a:r>
              <a:rPr lang="hr-HR" smtClean="0"/>
              <a:t>(</a:t>
            </a:r>
            <a:r>
              <a:rPr lang="hr-HR" smtClean="0"/>
              <a:t>4)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OŠ </a:t>
            </a:r>
            <a:r>
              <a:rPr lang="hr-HR" smtClean="0"/>
              <a:t>(</a:t>
            </a:r>
            <a:r>
              <a:rPr lang="hr-HR" smtClean="0"/>
              <a:t>5)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OŠ </a:t>
            </a:r>
            <a:r>
              <a:rPr lang="hr-HR" smtClean="0"/>
              <a:t>(</a:t>
            </a:r>
            <a:r>
              <a:rPr lang="hr-HR" smtClean="0"/>
              <a:t>6)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OŠ </a:t>
            </a:r>
            <a:r>
              <a:rPr lang="hr-HR" smtClean="0"/>
              <a:t>(</a:t>
            </a:r>
            <a:r>
              <a:rPr lang="hr-HR" smtClean="0"/>
              <a:t>7)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OŠ </a:t>
            </a:r>
            <a:r>
              <a:rPr lang="hr-HR" smtClean="0"/>
              <a:t>(</a:t>
            </a:r>
            <a:r>
              <a:rPr lang="hr-HR" smtClean="0"/>
              <a:t>8)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OŠ </a:t>
            </a:r>
            <a:r>
              <a:rPr lang="hr-HR" smtClean="0"/>
              <a:t>(</a:t>
            </a:r>
            <a:r>
              <a:rPr lang="hr-HR" smtClean="0"/>
              <a:t>9)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OŠ </a:t>
            </a:r>
            <a:r>
              <a:rPr lang="hr-HR" smtClean="0"/>
              <a:t>(</a:t>
            </a:r>
            <a:r>
              <a:rPr lang="hr-HR" smtClean="0"/>
              <a:t>10)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OŠ </a:t>
            </a:r>
            <a:r>
              <a:rPr lang="hr-HR" smtClean="0"/>
              <a:t>(</a:t>
            </a:r>
            <a:r>
              <a:rPr lang="hr-HR" smtClean="0"/>
              <a:t>11)</a:t>
            </a:r>
            <a:endParaRPr lang="hr-HR" dirty="0"/>
          </a:p>
        </p:txBody>
      </p:sp>
      <p:sp>
        <p:nvSpPr>
          <p:cNvPr id="3" name="TextBox 2"/>
          <p:cNvSpPr txBox="1"/>
          <p:nvPr/>
        </p:nvSpPr>
        <p:spPr>
          <a:xfrm>
            <a:off x="899589" y="1118382"/>
            <a:ext cx="735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 smtClean="0">
                <a:solidFill>
                  <a:schemeClr val="accent5">
                    <a:lumMod val="50000"/>
                  </a:schemeClr>
                </a:solidFill>
              </a:rPr>
              <a:t>Osnovne škole </a:t>
            </a:r>
            <a:endParaRPr lang="hr-HR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11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5" t="13753" r="6570" b="17669"/>
          <a:stretch/>
        </p:blipFill>
        <p:spPr bwMode="auto">
          <a:xfrm>
            <a:off x="899589" y="150784"/>
            <a:ext cx="1663936" cy="74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7332628" y="252192"/>
            <a:ext cx="995503" cy="785468"/>
            <a:chOff x="6994912" y="415672"/>
            <a:chExt cx="995503" cy="77497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72328" y="415672"/>
              <a:ext cx="800679" cy="563858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6994912" y="959812"/>
              <a:ext cx="99550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Europska </a:t>
              </a:r>
              <a:r>
                <a:rPr lang="hr-HR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unija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latin typeface="Arial"/>
                  <a:cs typeface="Arial"/>
                </a:rPr>
                <a:t> </a:t>
              </a:r>
              <a:endPara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endParaRPr>
            </a:p>
          </p:txBody>
        </p:sp>
      </p:grpSp>
      <p:cxnSp>
        <p:nvCxnSpPr>
          <p:cNvPr id="8" name="Straight Connector 7"/>
          <p:cNvCxnSpPr/>
          <p:nvPr/>
        </p:nvCxnSpPr>
        <p:spPr>
          <a:xfrm>
            <a:off x="899589" y="1062634"/>
            <a:ext cx="7358960" cy="0"/>
          </a:xfrm>
          <a:prstGeom prst="line">
            <a:avLst/>
          </a:prstGeom>
          <a:ln w="317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99589" y="1857046"/>
            <a:ext cx="731113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mtClean="0"/>
              <a:t>Školski kurikulum/sadržaj/područja/aktivnosti:</a:t>
            </a:r>
          </a:p>
          <a:p>
            <a:endParaRPr lang="hr-HR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izborna nastava (sve škole)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/>
              <a:t>dodatna nastava (sve </a:t>
            </a:r>
            <a:r>
              <a:rPr lang="hr-HR" smtClean="0"/>
              <a:t>škole)</a:t>
            </a:r>
            <a:endParaRPr lang="hr-HR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dopunska nastava (sve škole)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/>
              <a:t>izvannastavne aktivnosti (sve škole)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/>
              <a:t>terenska i izvanučionička nastava, izleti (sve škole)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/>
              <a:t>projekti i programi, aktivnosti (sve škole)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/>
              <a:t>kulturna i javna djelatnost škole/obilježavanja (5 škola)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/>
              <a:t>izvanškolske aktivnosti (2 škole)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/>
              <a:t>županijska vijeća/stručno usavršavanje učitelja (2 škole</a:t>
            </a:r>
            <a:r>
              <a:rPr lang="hr-HR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dodatni rad (učenje HJ za učenike romske nac. manjine) (1 škola)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sat razrednika (aktivnosti, programi, projekti) (1 škola)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ostale aktivnosti (obilježavanja, stručno usavršavanje i dr.) (1 škola)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međupredmetne teme (1 škola)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99589" y="1118382"/>
            <a:ext cx="735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 smtClean="0">
                <a:solidFill>
                  <a:schemeClr val="accent5">
                    <a:lumMod val="50000"/>
                  </a:schemeClr>
                </a:solidFill>
              </a:rPr>
              <a:t>Programski sadržaji obuhvaćeni školskim kurikulumom</a:t>
            </a:r>
            <a:endParaRPr lang="hr-HR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76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5" t="13753" r="6570" b="17669"/>
          <a:stretch/>
        </p:blipFill>
        <p:spPr bwMode="auto">
          <a:xfrm>
            <a:off x="899589" y="150784"/>
            <a:ext cx="1663936" cy="74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7332628" y="252192"/>
            <a:ext cx="995503" cy="785468"/>
            <a:chOff x="6994912" y="415672"/>
            <a:chExt cx="995503" cy="77497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72328" y="415672"/>
              <a:ext cx="800679" cy="563858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6994912" y="959812"/>
              <a:ext cx="99550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Europska </a:t>
              </a:r>
              <a:r>
                <a:rPr lang="hr-HR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unija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latin typeface="Arial"/>
                  <a:cs typeface="Arial"/>
                </a:rPr>
                <a:t> </a:t>
              </a:r>
              <a:endPara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endParaRPr>
            </a:p>
          </p:txBody>
        </p:sp>
      </p:grpSp>
      <p:cxnSp>
        <p:nvCxnSpPr>
          <p:cNvPr id="8" name="Straight Connector 7"/>
          <p:cNvCxnSpPr/>
          <p:nvPr/>
        </p:nvCxnSpPr>
        <p:spPr>
          <a:xfrm>
            <a:off x="899589" y="1062634"/>
            <a:ext cx="7358960" cy="0"/>
          </a:xfrm>
          <a:prstGeom prst="line">
            <a:avLst/>
          </a:prstGeom>
          <a:ln w="317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99589" y="1857046"/>
            <a:ext cx="731113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/>
              <a:t>Sadržajna struktura ŠK (što se utvrđuje ŠK</a:t>
            </a:r>
            <a:r>
              <a:rPr lang="hr-HR" smtClean="0"/>
              <a:t>):</a:t>
            </a:r>
            <a:endParaRPr lang="hr-HR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hr-HR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hr-HR" smtClean="0"/>
              <a:t>Prema odgojno-obrazovnim područjima i obrazovnim ciklusima: </a:t>
            </a:r>
            <a:r>
              <a:rPr lang="hr-HR" sz="1400" smtClean="0"/>
              <a:t>(OŠ 11)</a:t>
            </a:r>
          </a:p>
          <a:p>
            <a:r>
              <a:rPr lang="hr-HR" smtClean="0"/>
              <a:t>	</a:t>
            </a:r>
          </a:p>
          <a:p>
            <a:r>
              <a:rPr lang="hr-HR" smtClean="0"/>
              <a:t>Matematičko područje</a:t>
            </a:r>
          </a:p>
          <a:p>
            <a:r>
              <a:rPr lang="hr-HR" smtClean="0"/>
              <a:t>1. obrazovni ciklus</a:t>
            </a:r>
          </a:p>
          <a:p>
            <a:r>
              <a:rPr lang="hr-HR" smtClean="0"/>
              <a:t>	Matematika – dopunska nastava</a:t>
            </a:r>
          </a:p>
          <a:p>
            <a:r>
              <a:rPr lang="hr-HR"/>
              <a:t>	</a:t>
            </a:r>
            <a:r>
              <a:rPr lang="hr-HR" smtClean="0"/>
              <a:t>Matematika – dodatna nastava</a:t>
            </a:r>
          </a:p>
          <a:p>
            <a:r>
              <a:rPr lang="hr-HR" smtClean="0"/>
              <a:t>	Mali matematičari</a:t>
            </a:r>
          </a:p>
          <a:p>
            <a:r>
              <a:rPr lang="hr-HR" smtClean="0"/>
              <a:t>2. obrazovni ciklus</a:t>
            </a:r>
          </a:p>
          <a:p>
            <a:r>
              <a:rPr lang="hr-HR"/>
              <a:t>	Matematika – dopunska nastava</a:t>
            </a:r>
          </a:p>
          <a:p>
            <a:r>
              <a:rPr lang="hr-HR" smtClean="0"/>
              <a:t>	Matematika – dodatna nastava</a:t>
            </a:r>
          </a:p>
          <a:p>
            <a:r>
              <a:rPr lang="hr-HR" smtClean="0"/>
              <a:t>3. obrazovni ciklus</a:t>
            </a:r>
          </a:p>
          <a:p>
            <a:r>
              <a:rPr lang="hr-HR"/>
              <a:t>	 Matematika – dopunska </a:t>
            </a:r>
            <a:r>
              <a:rPr lang="hr-HR" smtClean="0"/>
              <a:t>nastava</a:t>
            </a:r>
          </a:p>
          <a:p>
            <a:r>
              <a:rPr lang="hr-HR"/>
              <a:t>	 Matematika – dodatna nastava</a:t>
            </a:r>
            <a:endParaRPr lang="hr-HR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smtClean="0"/>
          </a:p>
        </p:txBody>
      </p:sp>
      <p:sp>
        <p:nvSpPr>
          <p:cNvPr id="3" name="TextBox 2"/>
          <p:cNvSpPr txBox="1"/>
          <p:nvPr/>
        </p:nvSpPr>
        <p:spPr>
          <a:xfrm>
            <a:off x="899589" y="1118382"/>
            <a:ext cx="735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>
                <a:solidFill>
                  <a:schemeClr val="accent5">
                    <a:lumMod val="50000"/>
                  </a:schemeClr>
                </a:solidFill>
              </a:rPr>
              <a:t>Programski sadržaji obuhvaćeni školskim </a:t>
            </a:r>
            <a:r>
              <a:rPr lang="hr-HR" b="1" smtClean="0">
                <a:solidFill>
                  <a:schemeClr val="accent5">
                    <a:lumMod val="50000"/>
                  </a:schemeClr>
                </a:solidFill>
              </a:rPr>
              <a:t>kurikulumom</a:t>
            </a:r>
            <a:endParaRPr lang="hr-HR" b="1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90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5" t="13753" r="6570" b="17669"/>
          <a:stretch/>
        </p:blipFill>
        <p:spPr bwMode="auto">
          <a:xfrm>
            <a:off x="899589" y="150784"/>
            <a:ext cx="1663936" cy="74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7332628" y="252192"/>
            <a:ext cx="995503" cy="785468"/>
            <a:chOff x="6994912" y="415672"/>
            <a:chExt cx="995503" cy="77497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72328" y="415672"/>
              <a:ext cx="800679" cy="563858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6994912" y="959812"/>
              <a:ext cx="99550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Europska </a:t>
              </a:r>
              <a:r>
                <a:rPr lang="hr-HR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unija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latin typeface="Arial"/>
                  <a:cs typeface="Arial"/>
                </a:rPr>
                <a:t> </a:t>
              </a:r>
              <a:endPara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endParaRPr>
            </a:p>
          </p:txBody>
        </p:sp>
      </p:grpSp>
      <p:cxnSp>
        <p:nvCxnSpPr>
          <p:cNvPr id="8" name="Straight Connector 7"/>
          <p:cNvCxnSpPr/>
          <p:nvPr/>
        </p:nvCxnSpPr>
        <p:spPr>
          <a:xfrm>
            <a:off x="899589" y="1062634"/>
            <a:ext cx="7358960" cy="0"/>
          </a:xfrm>
          <a:prstGeom prst="line">
            <a:avLst/>
          </a:prstGeom>
          <a:ln w="317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99589" y="1857046"/>
            <a:ext cx="731113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mtClean="0"/>
              <a:t>Sadržajna struktura ŠK (što se utvrđuje ŠK): (koriste sve škole)</a:t>
            </a:r>
          </a:p>
          <a:p>
            <a:endParaRPr lang="hr-HR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/>
              <a:t>ciljevi aktivnosti, programa ili </a:t>
            </a:r>
            <a:r>
              <a:rPr lang="hr-HR" smtClean="0"/>
              <a:t>projekta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namjena</a:t>
            </a:r>
            <a:endParaRPr lang="hr-HR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nositelji</a:t>
            </a:r>
            <a:endParaRPr lang="hr-HR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/>
              <a:t>način </a:t>
            </a:r>
            <a:r>
              <a:rPr lang="hr-HR" smtClean="0"/>
              <a:t>realizacije</a:t>
            </a:r>
            <a:endParaRPr lang="hr-HR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vremenik</a:t>
            </a:r>
            <a:endParaRPr lang="hr-HR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troškovnik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/>
              <a:t>način vrednovanja i </a:t>
            </a:r>
            <a:r>
              <a:rPr lang="hr-HR" smtClean="0"/>
              <a:t>korištenja</a:t>
            </a:r>
            <a:endParaRPr lang="hr-HR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očekivani odgojno-obrazovni ishodi (1 škola)</a:t>
            </a:r>
            <a:endParaRPr lang="hr-HR"/>
          </a:p>
        </p:txBody>
      </p:sp>
      <p:sp>
        <p:nvSpPr>
          <p:cNvPr id="3" name="TextBox 2"/>
          <p:cNvSpPr txBox="1"/>
          <p:nvPr/>
        </p:nvSpPr>
        <p:spPr>
          <a:xfrm>
            <a:off x="899589" y="1118382"/>
            <a:ext cx="735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>
                <a:solidFill>
                  <a:schemeClr val="accent5">
                    <a:lumMod val="50000"/>
                  </a:schemeClr>
                </a:solidFill>
              </a:rPr>
              <a:t>Programski sadržaji obuhvaćeni školskim </a:t>
            </a:r>
            <a:r>
              <a:rPr lang="hr-HR" b="1" smtClean="0">
                <a:solidFill>
                  <a:schemeClr val="accent5">
                    <a:lumMod val="50000"/>
                  </a:schemeClr>
                </a:solidFill>
              </a:rPr>
              <a:t>kurikulumom</a:t>
            </a:r>
            <a:endParaRPr lang="hr-HR" b="1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52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5" t="13753" r="6570" b="17669"/>
          <a:stretch/>
        </p:blipFill>
        <p:spPr bwMode="auto">
          <a:xfrm>
            <a:off x="899589" y="150784"/>
            <a:ext cx="1663936" cy="74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7332628" y="252192"/>
            <a:ext cx="995503" cy="785468"/>
            <a:chOff x="6994912" y="415672"/>
            <a:chExt cx="995503" cy="77497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72328" y="415672"/>
              <a:ext cx="800679" cy="563858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6994912" y="959812"/>
              <a:ext cx="99550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Europska </a:t>
              </a:r>
              <a:r>
                <a:rPr lang="hr-HR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unija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latin typeface="Arial"/>
                  <a:cs typeface="Arial"/>
                </a:rPr>
                <a:t> </a:t>
              </a:r>
              <a:endPara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endParaRPr>
            </a:p>
          </p:txBody>
        </p:sp>
      </p:grpSp>
      <p:cxnSp>
        <p:nvCxnSpPr>
          <p:cNvPr id="8" name="Straight Connector 7"/>
          <p:cNvCxnSpPr/>
          <p:nvPr/>
        </p:nvCxnSpPr>
        <p:spPr>
          <a:xfrm>
            <a:off x="899589" y="1062634"/>
            <a:ext cx="7358960" cy="0"/>
          </a:xfrm>
          <a:prstGeom prst="line">
            <a:avLst/>
          </a:prstGeom>
          <a:ln w="317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99589" y="1689621"/>
            <a:ext cx="731113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mtClean="0"/>
              <a:t>Zaključak:</a:t>
            </a:r>
          </a:p>
          <a:p>
            <a:endParaRPr lang="hr-HR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nejasni kriteriji za odabir osnovnih elemenata ŠK</a:t>
            </a:r>
            <a:endParaRPr lang="hr-HR" smtClean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ŠK kao kurikulum izbornih predmeta, izvannastavnih i izvanškolskih aktivnosti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razumijevanje </a:t>
            </a:r>
            <a:r>
              <a:rPr lang="hr-HR"/>
              <a:t>važnosti ŠK kurikuluma za ispunjavanje specifičnih potreba učenika i sredine u kojoj se škola </a:t>
            </a:r>
            <a:r>
              <a:rPr lang="hr-HR" smtClean="0"/>
              <a:t>nalazi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implicitno: specifični interesi i potrebe učenika i sredine zadovoljavaju se (ad hoc) kroz pojedine aktivnosti koje škola nudi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nepostojanje sustavnog/cjelovitog razmatranja i adresiranja interesa i potreba učenika i lokalne sredine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nepostojanje specifične metodologije za izradu i evaluaciju ŠK koja bi polazila od interesa i potreba učenika i lokalne sredine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594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5" t="13753" r="6570" b="17669"/>
          <a:stretch/>
        </p:blipFill>
        <p:spPr bwMode="auto">
          <a:xfrm>
            <a:off x="899589" y="150784"/>
            <a:ext cx="1663936" cy="74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7332628" y="252192"/>
            <a:ext cx="995503" cy="785468"/>
            <a:chOff x="6994912" y="415672"/>
            <a:chExt cx="995503" cy="77497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72328" y="415672"/>
              <a:ext cx="800679" cy="563858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6994912" y="959812"/>
              <a:ext cx="99550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Europska </a:t>
              </a:r>
              <a:r>
                <a:rPr lang="hr-HR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unija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latin typeface="Arial"/>
                  <a:cs typeface="Arial"/>
                </a:rPr>
                <a:t> </a:t>
              </a:r>
              <a:endPara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endParaRPr>
            </a:p>
          </p:txBody>
        </p:sp>
      </p:grpSp>
      <p:cxnSp>
        <p:nvCxnSpPr>
          <p:cNvPr id="8" name="Straight Connector 7"/>
          <p:cNvCxnSpPr/>
          <p:nvPr/>
        </p:nvCxnSpPr>
        <p:spPr>
          <a:xfrm>
            <a:off x="899589" y="1062634"/>
            <a:ext cx="7358960" cy="0"/>
          </a:xfrm>
          <a:prstGeom prst="line">
            <a:avLst/>
          </a:prstGeom>
          <a:ln w="317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99589" y="1857046"/>
            <a:ext cx="731113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hr-HR"/>
              <a:t>Što su po Vašem mišljenju dobre i loše strane prikazanih/analiziranih školskih kurikuluma?</a:t>
            </a:r>
          </a:p>
          <a:p>
            <a:pPr marL="342900" indent="-342900">
              <a:buFont typeface="+mj-lt"/>
              <a:buAutoNum type="arabicPeriod"/>
            </a:pPr>
            <a:endParaRPr lang="hr-HR"/>
          </a:p>
          <a:p>
            <a:pPr marL="342900" indent="-342900">
              <a:buFont typeface="+mj-lt"/>
              <a:buAutoNum type="arabicPeriod"/>
            </a:pPr>
            <a:r>
              <a:rPr lang="hr-HR"/>
              <a:t>Za koje od navedenih elemenata smatrate da nisu potrebni u školskom kurikulumu, a koji elementi po Vašem mišljenju nedostaju? Obrazložite.</a:t>
            </a:r>
          </a:p>
          <a:p>
            <a:pPr marL="342900" indent="-342900">
              <a:buFont typeface="+mj-lt"/>
              <a:buAutoNum type="arabicPeriod"/>
            </a:pPr>
            <a:endParaRPr lang="hr-HR"/>
          </a:p>
          <a:p>
            <a:pPr marL="342900" indent="-342900">
              <a:buFont typeface="+mj-lt"/>
              <a:buAutoNum type="arabicPeriod"/>
            </a:pPr>
            <a:r>
              <a:rPr lang="hr-HR"/>
              <a:t>Na koji način, prema Vašem mišljenju, </a:t>
            </a:r>
            <a:r>
              <a:rPr lang="hr-HR" smtClean="0"/>
              <a:t>vi kao treneri možete </a:t>
            </a:r>
            <a:r>
              <a:rPr lang="hr-HR"/>
              <a:t>najučinkovitije doprinijeti otklanjanju ovdje uočenih nedostataka sadašnjih školskih kurikuluma</a:t>
            </a:r>
            <a:r>
              <a:rPr lang="hr-HR" smtClean="0"/>
              <a:t>?</a:t>
            </a:r>
            <a:endParaRPr lang="hr-HR"/>
          </a:p>
        </p:txBody>
      </p:sp>
      <p:sp>
        <p:nvSpPr>
          <p:cNvPr id="3" name="TextBox 2"/>
          <p:cNvSpPr txBox="1"/>
          <p:nvPr/>
        </p:nvSpPr>
        <p:spPr>
          <a:xfrm>
            <a:off x="899589" y="1118382"/>
            <a:ext cx="735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 smtClean="0">
                <a:solidFill>
                  <a:schemeClr val="accent5">
                    <a:lumMod val="50000"/>
                  </a:schemeClr>
                </a:solidFill>
              </a:rPr>
              <a:t>Pitanja</a:t>
            </a:r>
            <a:endParaRPr lang="hr-HR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90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5" t="13753" r="6570" b="17669"/>
          <a:stretch/>
        </p:blipFill>
        <p:spPr bwMode="auto">
          <a:xfrm>
            <a:off x="899589" y="150784"/>
            <a:ext cx="1663936" cy="74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7332628" y="252192"/>
            <a:ext cx="995503" cy="785468"/>
            <a:chOff x="6994912" y="415672"/>
            <a:chExt cx="995503" cy="77497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72328" y="415672"/>
              <a:ext cx="800679" cy="563858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6994912" y="959812"/>
              <a:ext cx="99550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Europska </a:t>
              </a:r>
              <a:r>
                <a:rPr lang="hr-HR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unija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latin typeface="Arial"/>
                  <a:cs typeface="Arial"/>
                </a:rPr>
                <a:t> </a:t>
              </a:r>
              <a:endPara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endParaRPr>
            </a:p>
          </p:txBody>
        </p:sp>
      </p:grpSp>
      <p:cxnSp>
        <p:nvCxnSpPr>
          <p:cNvPr id="8" name="Straight Connector 7"/>
          <p:cNvCxnSpPr/>
          <p:nvPr/>
        </p:nvCxnSpPr>
        <p:spPr>
          <a:xfrm>
            <a:off x="899589" y="1062634"/>
            <a:ext cx="7358960" cy="0"/>
          </a:xfrm>
          <a:prstGeom prst="line">
            <a:avLst/>
          </a:prstGeom>
          <a:ln w="317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99589" y="1857046"/>
            <a:ext cx="73111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mtClean="0"/>
              <a:t>1. Uvodni dio: zakonske odredbe, podaci o školi, opće smjernice (Obvezni kurikulum, Uvod)</a:t>
            </a:r>
          </a:p>
          <a:p>
            <a:endParaRPr lang="hr-HR"/>
          </a:p>
          <a:p>
            <a:r>
              <a:rPr lang="hr-HR" smtClean="0"/>
              <a:t>2. Programski sadržaji obuhvaćeni školskim kurikukumom (Školski kurikulum, Aktivnosti u školi) </a:t>
            </a:r>
            <a:endParaRPr lang="hr-HR" dirty="0"/>
          </a:p>
        </p:txBody>
      </p:sp>
      <p:sp>
        <p:nvSpPr>
          <p:cNvPr id="3" name="TextBox 2"/>
          <p:cNvSpPr txBox="1"/>
          <p:nvPr/>
        </p:nvSpPr>
        <p:spPr>
          <a:xfrm>
            <a:off x="899589" y="1118382"/>
            <a:ext cx="735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 smtClean="0">
                <a:solidFill>
                  <a:schemeClr val="accent5">
                    <a:lumMod val="50000"/>
                  </a:schemeClr>
                </a:solidFill>
              </a:rPr>
              <a:t>Osnovna struktura školskih kurikuluma</a:t>
            </a:r>
            <a:endParaRPr lang="hr-HR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20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5" t="13753" r="6570" b="17669"/>
          <a:stretch/>
        </p:blipFill>
        <p:spPr bwMode="auto">
          <a:xfrm>
            <a:off x="899589" y="150784"/>
            <a:ext cx="1663936" cy="74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7332628" y="252192"/>
            <a:ext cx="995503" cy="785468"/>
            <a:chOff x="6994912" y="415672"/>
            <a:chExt cx="995503" cy="77497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72328" y="415672"/>
              <a:ext cx="800679" cy="563858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6994912" y="959812"/>
              <a:ext cx="99550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Europska </a:t>
              </a:r>
              <a:r>
                <a:rPr lang="hr-HR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unija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latin typeface="Arial"/>
                  <a:cs typeface="Arial"/>
                </a:rPr>
                <a:t> </a:t>
              </a:r>
              <a:endPara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endParaRPr>
            </a:p>
          </p:txBody>
        </p:sp>
      </p:grpSp>
      <p:cxnSp>
        <p:nvCxnSpPr>
          <p:cNvPr id="8" name="Straight Connector 7"/>
          <p:cNvCxnSpPr/>
          <p:nvPr/>
        </p:nvCxnSpPr>
        <p:spPr>
          <a:xfrm>
            <a:off x="899589" y="1062634"/>
            <a:ext cx="7358960" cy="0"/>
          </a:xfrm>
          <a:prstGeom prst="line">
            <a:avLst/>
          </a:prstGeom>
          <a:ln w="317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99589" y="1857046"/>
            <a:ext cx="731113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mtClean="0"/>
              <a:t> Legalno-normativno osnova:</a:t>
            </a:r>
          </a:p>
          <a:p>
            <a:endParaRPr lang="hr-HR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čl. 26. i 28. Zakona o odgoju i obrazovanju u osnovnoj i srednjoj školi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hr-HR" smtClean="0"/>
              <a:t>Odgoj i obrazovanje u OŠ ostvaruje se na temelju nacionalnog kurikuluma, nastavnih planova i programa i školskog kurikuluma...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hr-HR" smtClean="0"/>
              <a:t>Škola radi na temelju školskog kurikuluma i godišnjeg plana i programa rada...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hr-HR">
              <a:solidFill>
                <a:schemeClr val="accent5">
                  <a:lumMod val="50000"/>
                </a:schemeClr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hr-HR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9589" y="1118382"/>
            <a:ext cx="735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 smtClean="0">
                <a:solidFill>
                  <a:schemeClr val="accent5">
                    <a:lumMod val="50000"/>
                  </a:schemeClr>
                </a:solidFill>
              </a:rPr>
              <a:t>Uvodni dio – zakonske odredbe</a:t>
            </a:r>
            <a:endParaRPr lang="hr-HR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33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5" t="13753" r="6570" b="17669"/>
          <a:stretch/>
        </p:blipFill>
        <p:spPr bwMode="auto">
          <a:xfrm>
            <a:off x="899589" y="150784"/>
            <a:ext cx="1663936" cy="74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7332628" y="252192"/>
            <a:ext cx="995503" cy="785468"/>
            <a:chOff x="6994912" y="415672"/>
            <a:chExt cx="995503" cy="77497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72328" y="415672"/>
              <a:ext cx="800679" cy="563858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6994912" y="959812"/>
              <a:ext cx="99550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Europska </a:t>
              </a:r>
              <a:r>
                <a:rPr lang="hr-HR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unija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latin typeface="Arial"/>
                  <a:cs typeface="Arial"/>
                </a:rPr>
                <a:t> </a:t>
              </a:r>
              <a:endPara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endParaRPr>
            </a:p>
          </p:txBody>
        </p:sp>
      </p:grpSp>
      <p:cxnSp>
        <p:nvCxnSpPr>
          <p:cNvPr id="8" name="Straight Connector 7"/>
          <p:cNvCxnSpPr/>
          <p:nvPr/>
        </p:nvCxnSpPr>
        <p:spPr>
          <a:xfrm>
            <a:off x="899589" y="1062634"/>
            <a:ext cx="7358960" cy="0"/>
          </a:xfrm>
          <a:prstGeom prst="line">
            <a:avLst/>
          </a:prstGeom>
          <a:ln w="317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99589" y="1857046"/>
            <a:ext cx="731113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mtClean="0"/>
              <a:t>Podaci o školi </a:t>
            </a:r>
            <a:r>
              <a:rPr lang="hr-HR" sz="1400" smtClean="0"/>
              <a:t>(OŠ 1, 9, 8)</a:t>
            </a:r>
          </a:p>
          <a:p>
            <a:endParaRPr lang="hr-HR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Broj učenika: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Broj razrednih odjela: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Broj područnih škola: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Broj djelatnika (učitelja razredne i predmetne nastave, stručnih suradnika, ostalih djelatnika):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Broj učionica: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Broj ostalih prostora (zbornica, knjižnica, arhiva, kuhinja, sanitarni prostor i dr.):</a:t>
            </a:r>
          </a:p>
          <a:p>
            <a:endParaRPr lang="hr-HR"/>
          </a:p>
          <a:p>
            <a:endParaRPr lang="hr-HR" dirty="0"/>
          </a:p>
        </p:txBody>
      </p:sp>
      <p:sp>
        <p:nvSpPr>
          <p:cNvPr id="3" name="TextBox 2"/>
          <p:cNvSpPr txBox="1"/>
          <p:nvPr/>
        </p:nvSpPr>
        <p:spPr>
          <a:xfrm>
            <a:off x="899589" y="1118382"/>
            <a:ext cx="735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 smtClean="0">
                <a:solidFill>
                  <a:schemeClr val="accent5">
                    <a:lumMod val="50000"/>
                  </a:schemeClr>
                </a:solidFill>
              </a:rPr>
              <a:t>Uvodni dio – podaci o školi</a:t>
            </a:r>
            <a:endParaRPr lang="hr-HR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82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5" t="13753" r="6570" b="17669"/>
          <a:stretch/>
        </p:blipFill>
        <p:spPr bwMode="auto">
          <a:xfrm>
            <a:off x="899589" y="150784"/>
            <a:ext cx="1663936" cy="74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7332628" y="252192"/>
            <a:ext cx="995503" cy="785468"/>
            <a:chOff x="6994912" y="415672"/>
            <a:chExt cx="995503" cy="77497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72328" y="415672"/>
              <a:ext cx="800679" cy="563858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6994912" y="959812"/>
              <a:ext cx="99550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Europska </a:t>
              </a:r>
              <a:r>
                <a:rPr lang="hr-HR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unija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latin typeface="Arial"/>
                  <a:cs typeface="Arial"/>
                </a:rPr>
                <a:t> </a:t>
              </a:r>
              <a:endPara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endParaRPr>
            </a:p>
          </p:txBody>
        </p:sp>
      </p:grpSp>
      <p:cxnSp>
        <p:nvCxnSpPr>
          <p:cNvPr id="8" name="Straight Connector 7"/>
          <p:cNvCxnSpPr/>
          <p:nvPr/>
        </p:nvCxnSpPr>
        <p:spPr>
          <a:xfrm>
            <a:off x="899589" y="1062634"/>
            <a:ext cx="7358960" cy="0"/>
          </a:xfrm>
          <a:prstGeom prst="line">
            <a:avLst/>
          </a:prstGeom>
          <a:ln w="317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901687" y="1663777"/>
            <a:ext cx="7311134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mtClean="0"/>
              <a:t>Navodi iz temeljnih dokumenata:</a:t>
            </a:r>
          </a:p>
          <a:p>
            <a:endParaRPr lang="hr-HR" smtClean="0"/>
          </a:p>
          <a:p>
            <a:r>
              <a:rPr lang="hr-HR"/>
              <a:t>	„Strategija za izradu i razvoj nacionalnog kurikuluma” </a:t>
            </a:r>
            <a:r>
              <a:rPr lang="hr-HR" smtClean="0"/>
              <a:t>(2007) – </a:t>
            </a:r>
          </a:p>
          <a:p>
            <a:r>
              <a:rPr lang="hr-HR" sz="1400" smtClean="0"/>
              <a:t>		Posebni i opći ciljevi nacionalnoga kurikuluma</a:t>
            </a:r>
          </a:p>
          <a:p>
            <a:endParaRPr lang="hr-HR" smtClean="0"/>
          </a:p>
          <a:p>
            <a:r>
              <a:rPr lang="hr-HR" smtClean="0"/>
              <a:t>Opći cilj NK</a:t>
            </a:r>
            <a:r>
              <a:rPr lang="hr-HR"/>
              <a:t> </a:t>
            </a:r>
            <a:r>
              <a:rPr lang="hr-HR" smtClean="0"/>
              <a:t>: </a:t>
            </a:r>
            <a:r>
              <a:rPr lang="hr-HR" sz="1400" smtClean="0"/>
              <a:t>(OŠ 5)</a:t>
            </a:r>
            <a:endParaRPr lang="hr-HR" sz="14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Izražava usmjerenost na osobni razvoj učenika, njegovo osposobljavanje za kvalitetno življenje, aktivno, samostalno i odgovorno sudjelovanje u kulturnom, gospodarskom, znanstvenom i općem društvenom napretku zemlje u uvjetima razvoja društva znanja i globalizacije.</a:t>
            </a:r>
          </a:p>
          <a:p>
            <a:endParaRPr lang="hr-HR" smtClean="0"/>
          </a:p>
          <a:p>
            <a:r>
              <a:rPr lang="hr-HR" smtClean="0"/>
              <a:t>Posebni ciljevi NK</a:t>
            </a:r>
            <a:r>
              <a:rPr lang="hr-HR"/>
              <a:t>: </a:t>
            </a:r>
            <a:r>
              <a:rPr lang="hr-HR" sz="1400" smtClean="0"/>
              <a:t>(OŠ 5)</a:t>
            </a:r>
            <a:endParaRPr lang="hr-HR" sz="14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 usmjereni su na razvoj kompetencija učenika koje ga osposobljavaju za život i rad u stalno promjenljivim uvjetima, aktivno i odgovorno sudjelovanje u društvenom životu..., odgovoran odnos prema prirodi i okolišu, odgovoran odnos prema vlastitom zdravlju i briga za zdravlje drugih...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/>
          </a:p>
        </p:txBody>
      </p:sp>
      <p:sp>
        <p:nvSpPr>
          <p:cNvPr id="3" name="TextBox 2"/>
          <p:cNvSpPr txBox="1"/>
          <p:nvPr/>
        </p:nvSpPr>
        <p:spPr>
          <a:xfrm>
            <a:off x="899589" y="1118382"/>
            <a:ext cx="735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>
                <a:solidFill>
                  <a:schemeClr val="accent5">
                    <a:lumMod val="50000"/>
                  </a:schemeClr>
                </a:solidFill>
              </a:rPr>
              <a:t>Uvodni dio – opće smjernice </a:t>
            </a:r>
            <a:endParaRPr lang="hr-HR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99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5" t="13753" r="6570" b="17669"/>
          <a:stretch/>
        </p:blipFill>
        <p:spPr bwMode="auto">
          <a:xfrm>
            <a:off x="899589" y="150784"/>
            <a:ext cx="1663936" cy="74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7332628" y="252192"/>
            <a:ext cx="995503" cy="785468"/>
            <a:chOff x="6994912" y="415672"/>
            <a:chExt cx="995503" cy="77497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72328" y="415672"/>
              <a:ext cx="800679" cy="563858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6994912" y="959812"/>
              <a:ext cx="99550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Europska </a:t>
              </a:r>
              <a:r>
                <a:rPr lang="hr-HR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unija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latin typeface="Arial"/>
                  <a:cs typeface="Arial"/>
                </a:rPr>
                <a:t> </a:t>
              </a:r>
              <a:endPara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endParaRPr>
            </a:p>
          </p:txBody>
        </p:sp>
      </p:grpSp>
      <p:cxnSp>
        <p:nvCxnSpPr>
          <p:cNvPr id="8" name="Straight Connector 7"/>
          <p:cNvCxnSpPr/>
          <p:nvPr/>
        </p:nvCxnSpPr>
        <p:spPr>
          <a:xfrm>
            <a:off x="899589" y="1062634"/>
            <a:ext cx="7358960" cy="0"/>
          </a:xfrm>
          <a:prstGeom prst="line">
            <a:avLst/>
          </a:prstGeom>
          <a:ln w="317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99589" y="1857046"/>
            <a:ext cx="7311134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/>
              <a:t>Navodi iz temeljnih dokumenata: </a:t>
            </a:r>
          </a:p>
          <a:p>
            <a:endParaRPr lang="hr-HR"/>
          </a:p>
          <a:p>
            <a:r>
              <a:rPr lang="hr-HR"/>
              <a:t>	„Strategija za izradu i razvoj nacionalnog kurikuluma” (2007</a:t>
            </a:r>
            <a:r>
              <a:rPr lang="hr-HR" smtClean="0"/>
              <a:t>) – </a:t>
            </a:r>
            <a:endParaRPr lang="hr-HR"/>
          </a:p>
          <a:p>
            <a:r>
              <a:rPr lang="hr-HR" sz="1400" smtClean="0"/>
              <a:t>		Ciljevi donošenja Strategije za izradu nacionalnoga kurikuluma</a:t>
            </a:r>
          </a:p>
          <a:p>
            <a:endParaRPr lang="hr-HR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hr-HR" smtClean="0"/>
              <a:t>Ciljevi donošenja Strategije za izradu NK: </a:t>
            </a:r>
            <a:r>
              <a:rPr lang="hr-HR" sz="1400" smtClean="0"/>
              <a:t>(OŠ 8)</a:t>
            </a:r>
          </a:p>
          <a:p>
            <a:endParaRPr lang="hr-HR" sz="140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definirati ciljeve i vrijednosti na kojima se zasniva odgoj i obrazovanje na razini predškolskoga, općeg obveznoga i srednjoškolskog odgoja i obrazovanja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unaprijediti kvalitetu odgojno-obrazovne djelatnosti/procesa, tj. kvalitete poučavanja i učenja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osigurati jednakopravne i istovjetne uvjete učenja i poučavanja u hrvatskoj školi (pedagoški standard)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/>
          </a:p>
          <a:p>
            <a:endParaRPr lang="hr-HR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9589" y="1118382"/>
            <a:ext cx="735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 smtClean="0">
                <a:solidFill>
                  <a:schemeClr val="accent5">
                    <a:lumMod val="50000"/>
                  </a:schemeClr>
                </a:solidFill>
              </a:rPr>
              <a:t>Uvodni </a:t>
            </a:r>
            <a:r>
              <a:rPr lang="hr-HR" b="1">
                <a:solidFill>
                  <a:schemeClr val="accent5">
                    <a:lumMod val="50000"/>
                  </a:schemeClr>
                </a:solidFill>
              </a:rPr>
              <a:t>dio – opće </a:t>
            </a:r>
            <a:r>
              <a:rPr lang="hr-HR" b="1" smtClean="0">
                <a:solidFill>
                  <a:schemeClr val="accent5">
                    <a:lumMod val="50000"/>
                  </a:schemeClr>
                </a:solidFill>
              </a:rPr>
              <a:t>smjernice</a:t>
            </a:r>
            <a:endParaRPr lang="hr-HR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67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5" t="13753" r="6570" b="17669"/>
          <a:stretch/>
        </p:blipFill>
        <p:spPr bwMode="auto">
          <a:xfrm>
            <a:off x="899589" y="150784"/>
            <a:ext cx="1663936" cy="74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7332628" y="252192"/>
            <a:ext cx="995503" cy="785468"/>
            <a:chOff x="6994912" y="415672"/>
            <a:chExt cx="995503" cy="77497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72328" y="415672"/>
              <a:ext cx="800679" cy="563858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6994912" y="959812"/>
              <a:ext cx="99550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Europska </a:t>
              </a:r>
              <a:r>
                <a:rPr lang="hr-HR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cs typeface="Arial"/>
                </a:rPr>
                <a:t>unija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latin typeface="Arial"/>
                  <a:cs typeface="Arial"/>
                </a:rPr>
                <a:t> </a:t>
              </a:r>
              <a:endPara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endParaRPr>
            </a:p>
          </p:txBody>
        </p:sp>
      </p:grpSp>
      <p:cxnSp>
        <p:nvCxnSpPr>
          <p:cNvPr id="8" name="Straight Connector 7"/>
          <p:cNvCxnSpPr/>
          <p:nvPr/>
        </p:nvCxnSpPr>
        <p:spPr>
          <a:xfrm>
            <a:off x="899589" y="1062634"/>
            <a:ext cx="7358960" cy="0"/>
          </a:xfrm>
          <a:prstGeom prst="line">
            <a:avLst/>
          </a:prstGeom>
          <a:ln w="317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99589" y="1857046"/>
            <a:ext cx="731113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/>
              <a:t>Navodi iz temeljnih dokumenata</a:t>
            </a:r>
            <a:r>
              <a:rPr lang="hr-HR" smtClean="0"/>
              <a:t>:</a:t>
            </a:r>
          </a:p>
          <a:p>
            <a:endParaRPr lang="hr-HR"/>
          </a:p>
          <a:p>
            <a:r>
              <a:rPr lang="hr-HR"/>
              <a:t>	„Strategija za izradu i razvoj nacionalnog kurikuluma” (2007</a:t>
            </a:r>
            <a:r>
              <a:rPr lang="hr-HR" smtClean="0"/>
              <a:t>) – </a:t>
            </a:r>
            <a:endParaRPr lang="hr-HR"/>
          </a:p>
          <a:p>
            <a:r>
              <a:rPr lang="hr-HR" sz="1400"/>
              <a:t>	</a:t>
            </a:r>
            <a:r>
              <a:rPr lang="hr-HR" sz="1400" smtClean="0"/>
              <a:t>	Načela koja čine uporišta za izradbu i realizaciju nacionalnoga kurikuluma </a:t>
            </a:r>
          </a:p>
          <a:p>
            <a:endParaRPr lang="hr-HR" smtClean="0"/>
          </a:p>
          <a:p>
            <a:r>
              <a:rPr lang="hr-HR" smtClean="0"/>
              <a:t>Načela NK: </a:t>
            </a:r>
            <a:r>
              <a:rPr lang="hr-HR" sz="1400" smtClean="0"/>
              <a:t>(OŠ 8)</a:t>
            </a:r>
          </a:p>
          <a:p>
            <a:endParaRPr lang="hr-HR" sz="14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uključenost svih učenika (obvezatnost)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jednakost obrazovnih mogućnosti za sve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očuvanje nacionalnog identiteta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kompetentnost i profesionalna etika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demokratičnost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autonomija škole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pedagoški i školski pluralizam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individualiziran pristup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mtClean="0"/>
              <a:t>…</a:t>
            </a:r>
            <a:endParaRPr lang="hr-HR" dirty="0"/>
          </a:p>
        </p:txBody>
      </p:sp>
      <p:sp>
        <p:nvSpPr>
          <p:cNvPr id="3" name="TextBox 2"/>
          <p:cNvSpPr txBox="1"/>
          <p:nvPr/>
        </p:nvSpPr>
        <p:spPr>
          <a:xfrm>
            <a:off x="899589" y="1118382"/>
            <a:ext cx="735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>
                <a:solidFill>
                  <a:schemeClr val="accent5">
                    <a:lumMod val="50000"/>
                  </a:schemeClr>
                </a:solidFill>
              </a:rPr>
              <a:t>Uvodni dio – opće </a:t>
            </a:r>
            <a:r>
              <a:rPr lang="hr-HR" b="1" smtClean="0">
                <a:solidFill>
                  <a:schemeClr val="accent5">
                    <a:lumMod val="50000"/>
                  </a:schemeClr>
                </a:solidFill>
              </a:rPr>
              <a:t>smjernice</a:t>
            </a:r>
            <a:endParaRPr lang="hr-HR" b="1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29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ravelogue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1278</TotalTime>
  <Words>2258</Words>
  <Application>Microsoft Office PowerPoint</Application>
  <PresentationFormat>On-screen Show (4:3)</PresentationFormat>
  <Paragraphs>459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Majorian</dc:creator>
  <cp:lastModifiedBy>SASA</cp:lastModifiedBy>
  <cp:revision>129</cp:revision>
  <dcterms:created xsi:type="dcterms:W3CDTF">2014-01-22T09:41:43Z</dcterms:created>
  <dcterms:modified xsi:type="dcterms:W3CDTF">2014-04-02T06:11:06Z</dcterms:modified>
</cp:coreProperties>
</file>