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1" r:id="rId5"/>
  </p:sldMasterIdLst>
  <p:notesMasterIdLst>
    <p:notesMasterId r:id="rId16"/>
  </p:notesMasterIdLst>
  <p:sldIdLst>
    <p:sldId id="256" r:id="rId6"/>
    <p:sldId id="295" r:id="rId7"/>
    <p:sldId id="314" r:id="rId8"/>
    <p:sldId id="302" r:id="rId9"/>
    <p:sldId id="303" r:id="rId10"/>
    <p:sldId id="304" r:id="rId11"/>
    <p:sldId id="305" r:id="rId12"/>
    <p:sldId id="306" r:id="rId13"/>
    <p:sldId id="312" r:id="rId14"/>
    <p:sldId id="313" r:id="rId15"/>
  </p:sldIdLst>
  <p:sldSz cx="12192000" cy="6858000"/>
  <p:notesSz cx="6858000" cy="1457325"/>
  <p:embeddedFontLst>
    <p:embeddedFont>
      <p:font typeface="Quattrocento Sans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5" roundtripDataSignature="AMtx7mh1p/Fu5QO8LmP+/Ddbu6lMfEJC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75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7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5" name="Google Shape;165;p1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4" name="Google Shape;54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5" name="Google Shape;55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4" name="Google Shape;56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8" name="Google Shape;57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5" name="Google Shape;58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p5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0" name="Google Shape;630;p57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6" name="Google Shape;63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9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6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6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6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80" name="Google Shape;80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8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8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8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1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4" name="Google Shape;94;p8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8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8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7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8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7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7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7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6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7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9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5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326843" y="5745764"/>
            <a:ext cx="2768138" cy="104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118923" y="6174372"/>
            <a:ext cx="2207072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9"/>
          <p:cNvSpPr txBox="1"/>
          <p:nvPr/>
        </p:nvSpPr>
        <p:spPr>
          <a:xfrm>
            <a:off x="3005613" y="6237191"/>
            <a:ext cx="211143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en-US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 Cjelovite kurikularne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5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7118" y="6174372"/>
            <a:ext cx="1456618" cy="5257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6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2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62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62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en-US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en-US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6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2" descr="lenta prava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kolanatrecem2@hrt.h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7266" y="1715328"/>
            <a:ext cx="10058400" cy="358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8"/>
          <p:cNvSpPr txBox="1">
            <a:spLocks noGrp="1"/>
          </p:cNvSpPr>
          <p:nvPr>
            <p:ph type="body" idx="1"/>
          </p:nvPr>
        </p:nvSpPr>
        <p:spPr>
          <a:xfrm>
            <a:off x="887718" y="1438382"/>
            <a:ext cx="10541193" cy="4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5400" u="sng">
                <a:solidFill>
                  <a:schemeClr val="hlink"/>
                </a:solidFill>
                <a:hlinkClick r:id="rId3"/>
              </a:rPr>
              <a:t>skolanatrecem4@hrt.hr</a:t>
            </a: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	  Škola na Trećem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639" name="Google Shape;639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78" y="4032607"/>
            <a:ext cx="243839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533" y="2484232"/>
            <a:ext cx="1033890" cy="103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191960" cy="4648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000"/>
              <a:buFont typeface="Calibri"/>
              <a:buNone/>
            </a:pPr>
            <a:r>
              <a:rPr lang="hr-HR" sz="4000" dirty="0" smtClean="0">
                <a:latin typeface="Calibri"/>
                <a:ea typeface="Calibri"/>
                <a:cs typeface="Calibri"/>
                <a:sym typeface="Calibri"/>
              </a:rPr>
              <a:t>LIKOVNA KULTURA</a:t>
            </a:r>
            <a:br>
              <a:rPr lang="hr-HR" sz="4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dirty="0" smtClean="0">
                <a:latin typeface="Calibri"/>
                <a:ea typeface="Calibri"/>
                <a:cs typeface="Calibri"/>
                <a:sym typeface="Calibri"/>
              </a:rPr>
              <a:t>POVRŠINA</a:t>
            </a: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: TEKSTURA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MOTIV: DIZAJN TKANINE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dirty="0" err="1">
                <a:latin typeface="Calibri"/>
                <a:ea typeface="Calibri"/>
                <a:cs typeface="Calibri"/>
                <a:sym typeface="Calibri"/>
              </a:rPr>
              <a:t>papir-plastika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600" dirty="0" err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Calibri"/>
                <a:ea typeface="Calibri"/>
                <a:cs typeface="Calibri"/>
                <a:sym typeface="Calibri"/>
              </a:rPr>
              <a:t>didaktički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Calibri"/>
                <a:ea typeface="Calibri"/>
                <a:cs typeface="Calibri"/>
                <a:sym typeface="Calibri"/>
              </a:rPr>
              <a:t>neoblikovani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Calibri"/>
                <a:ea typeface="Calibri"/>
                <a:cs typeface="Calibri"/>
                <a:sym typeface="Calibri"/>
              </a:rPr>
              <a:t>materijal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1.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Pogledaj i pročitaj nekoliko sljedećih slajdova prezentacije.</a:t>
            </a:r>
          </a:p>
          <a:p>
            <a:r>
              <a:rPr lang="hr-HR" dirty="0" smtClean="0"/>
              <a:t>Na jednom od njih je zadatak za sat Likovne kulture.</a:t>
            </a:r>
          </a:p>
          <a:p>
            <a:r>
              <a:rPr lang="hr-HR" dirty="0" smtClean="0"/>
              <a:t>Zadatak možeš završiti do sljedećeg utorka, 28.4.2020.</a:t>
            </a:r>
          </a:p>
          <a:p>
            <a:r>
              <a:rPr lang="hr-HR" dirty="0" smtClean="0"/>
              <a:t>Slikati rad i sliku </a:t>
            </a:r>
            <a:r>
              <a:rPr lang="hr-HR" smtClean="0"/>
              <a:t>poslati učiteljici.</a:t>
            </a:r>
            <a:endParaRPr lang="hr-HR" dirty="0" smtClean="0"/>
          </a:p>
          <a:p>
            <a:r>
              <a:rPr lang="hr-HR" dirty="0" smtClean="0"/>
              <a:t>Ovaj zadatak će biti ocijenjen u e dnevnik.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4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47"/>
          <p:cNvPicPr preferRelativeResize="0"/>
          <p:nvPr/>
        </p:nvPicPr>
        <p:blipFill rotWithShape="1">
          <a:blip r:embed="rId3">
            <a:alphaModFix/>
          </a:blip>
          <a:srcRect l="4232" r="1713" b="2"/>
          <a:stretch/>
        </p:blipFill>
        <p:spPr>
          <a:xfrm>
            <a:off x="3125968" y="2527224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 extrusionOk="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47" name="Google Shape;547;p47"/>
          <p:cNvPicPr preferRelativeResize="0"/>
          <p:nvPr/>
        </p:nvPicPr>
        <p:blipFill rotWithShape="1">
          <a:blip r:embed="rId4">
            <a:alphaModFix/>
          </a:blip>
          <a:srcRect t="6116" r="2" b="7018"/>
          <a:stretch/>
        </p:blipFill>
        <p:spPr>
          <a:xfrm>
            <a:off x="1" y="1"/>
            <a:ext cx="4443799" cy="3776782"/>
          </a:xfrm>
          <a:custGeom>
            <a:avLst/>
            <a:gdLst/>
            <a:ahLst/>
            <a:cxnLst/>
            <a:rect l="l" t="t" r="r" b="b"/>
            <a:pathLst>
              <a:path w="4443799" h="3776782" extrusionOk="0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48" name="Google Shape;548;p47"/>
          <p:cNvPicPr preferRelativeResize="0"/>
          <p:nvPr/>
        </p:nvPicPr>
        <p:blipFill rotWithShape="1">
          <a:blip r:embed="rId5">
            <a:alphaModFix/>
          </a:blip>
          <a:srcRect t="1929" r="2" b="9956"/>
          <a:stretch/>
        </p:blipFill>
        <p:spPr>
          <a:xfrm>
            <a:off x="20" y="3917271"/>
            <a:ext cx="3440566" cy="2950205"/>
          </a:xfrm>
          <a:custGeom>
            <a:avLst/>
            <a:gdLst/>
            <a:ahLst/>
            <a:cxnLst/>
            <a:rect l="l" t="t" r="r" b="b"/>
            <a:pathLst>
              <a:path w="3440586" h="2950205" extrusionOk="0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49" name="Google Shape;549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4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>
            <a:alphaModFix/>
          </a:blip>
          <a:srcRect l="2687" b="-1"/>
          <a:stretch/>
        </p:blipFill>
        <p:spPr>
          <a:xfrm>
            <a:off x="4448399" y="286529"/>
            <a:ext cx="2275744" cy="2275744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47"/>
          <p:cNvSpPr txBox="1">
            <a:spLocks noGrp="1"/>
          </p:cNvSpPr>
          <p:nvPr>
            <p:ph type="title"/>
          </p:nvPr>
        </p:nvSpPr>
        <p:spPr>
          <a:xfrm>
            <a:off x="7355587" y="745000"/>
            <a:ext cx="4266900" cy="14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Vrste tkanina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47"/>
          <p:cNvSpPr/>
          <p:nvPr/>
        </p:nvSpPr>
        <p:spPr>
          <a:xfrm>
            <a:off x="6986973" y="2296991"/>
            <a:ext cx="4751510" cy="427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Tkanine mogu biti izrađene od: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prirodnih vlakana biljnog porije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(primjerice od pamuka ili lana)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vlakana životinjskog porijekla (svila, vuna)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umjetnih vlakana 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mješavine prirodnih i sintetičkih vlakana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48"/>
          <p:cNvPicPr preferRelativeResize="0"/>
          <p:nvPr/>
        </p:nvPicPr>
        <p:blipFill rotWithShape="1">
          <a:blip r:embed="rId3">
            <a:alphaModFix/>
          </a:blip>
          <a:srcRect l="17439" r="11768" b="-2"/>
          <a:stretch/>
        </p:blipFill>
        <p:spPr>
          <a:xfrm>
            <a:off x="8007861" y="1"/>
            <a:ext cx="4184139" cy="4247004"/>
          </a:xfrm>
          <a:custGeom>
            <a:avLst/>
            <a:gdLst/>
            <a:ahLst/>
            <a:cxnLst/>
            <a:rect l="l" t="t" r="r" b="b"/>
            <a:pathLst>
              <a:path w="4184139" h="4247004" extrusionOk="0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58" name="Google Shape;558;p48"/>
          <p:cNvPicPr preferRelativeResize="0"/>
          <p:nvPr/>
        </p:nvPicPr>
        <p:blipFill rotWithShape="1">
          <a:blip r:embed="rId4">
            <a:alphaModFix/>
          </a:blip>
          <a:srcRect t="4627" r="-1" b="34606"/>
          <a:stretch/>
        </p:blipFill>
        <p:spPr>
          <a:xfrm>
            <a:off x="3834182" y="1"/>
            <a:ext cx="4215670" cy="3381796"/>
          </a:xfrm>
          <a:custGeom>
            <a:avLst/>
            <a:gdLst/>
            <a:ahLst/>
            <a:cxnLst/>
            <a:rect l="l" t="t" r="r" b="b"/>
            <a:pathLst>
              <a:path w="4215670" h="3381796" extrusionOk="0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59" name="Google Shape;559;p48"/>
          <p:cNvPicPr preferRelativeResize="0"/>
          <p:nvPr/>
        </p:nvPicPr>
        <p:blipFill rotWithShape="1">
          <a:blip r:embed="rId5">
            <a:alphaModFix/>
          </a:blip>
          <a:srcRect l="5694" r="445" b="-2"/>
          <a:stretch/>
        </p:blipFill>
        <p:spPr>
          <a:xfrm>
            <a:off x="1" y="1337091"/>
            <a:ext cx="5190767" cy="5530385"/>
          </a:xfrm>
          <a:custGeom>
            <a:avLst/>
            <a:gdLst/>
            <a:ahLst/>
            <a:cxnLst/>
            <a:rect l="l" t="t" r="r" b="b"/>
            <a:pathLst>
              <a:path w="5190767" h="5530385" extrusionOk="0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60" name="Google Shape;560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48"/>
          <p:cNvSpPr txBox="1">
            <a:spLocks noGrp="1"/>
          </p:cNvSpPr>
          <p:nvPr>
            <p:ph type="title"/>
          </p:nvPr>
        </p:nvSpPr>
        <p:spPr>
          <a:xfrm>
            <a:off x="5190767" y="5059192"/>
            <a:ext cx="6201111" cy="116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Tkanine mogu biti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jednobojne ili višebojne.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9"/>
          <p:cNvSpPr/>
          <p:nvPr/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7" name="Google Shape;567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49"/>
          <p:cNvSpPr txBox="1"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Calibri"/>
              <a:buNone/>
            </a:pPr>
            <a:r>
              <a:rPr lang="en-US"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Zadatak:</a:t>
            </a:r>
            <a:endParaRPr sz="3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Calibri"/>
              <a:buNone/>
            </a:pPr>
            <a:r>
              <a:rPr lang="en-US"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Površina, tekstura</a:t>
            </a:r>
            <a:endParaRPr sz="3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9" name="Google Shape;569;p49"/>
          <p:cNvGrpSpPr/>
          <p:nvPr/>
        </p:nvGrpSpPr>
        <p:grpSpPr>
          <a:xfrm>
            <a:off x="6091238" y="999415"/>
            <a:ext cx="5115491" cy="4860292"/>
            <a:chOff x="0" y="43762"/>
            <a:chExt cx="5115491" cy="4860292"/>
          </a:xfrm>
        </p:grpSpPr>
        <p:sp>
          <p:nvSpPr>
            <p:cNvPr id="570" name="Google Shape;570;p49"/>
            <p:cNvSpPr/>
            <p:nvPr/>
          </p:nvSpPr>
          <p:spPr>
            <a:xfrm>
              <a:off x="0" y="43762"/>
              <a:ext cx="5115491" cy="156633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9"/>
            <p:cNvSpPr txBox="1"/>
            <p:nvPr/>
          </p:nvSpPr>
          <p:spPr>
            <a:xfrm>
              <a:off x="76462" y="120224"/>
              <a:ext cx="4962567" cy="1413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uzeti papir veličine A4 (to je veličina papira za kopiranje)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9"/>
            <p:cNvSpPr/>
            <p:nvPr/>
          </p:nvSpPr>
          <p:spPr>
            <a:xfrm>
              <a:off x="0" y="1690740"/>
              <a:ext cx="5115491" cy="1566337"/>
            </a:xfrm>
            <a:prstGeom prst="roundRect">
              <a:avLst>
                <a:gd name="adj" fmla="val 16667"/>
              </a:avLst>
            </a:prstGeom>
            <a:solidFill>
              <a:srgbClr val="44B7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49"/>
            <p:cNvSpPr txBox="1"/>
            <p:nvPr/>
          </p:nvSpPr>
          <p:spPr>
            <a:xfrm>
              <a:off x="76462" y="1767202"/>
              <a:ext cx="4962567" cy="1413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papir okrenuti po visini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9"/>
            <p:cNvSpPr/>
            <p:nvPr/>
          </p:nvSpPr>
          <p:spPr>
            <a:xfrm>
              <a:off x="0" y="3337717"/>
              <a:ext cx="5115491" cy="1566337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49"/>
            <p:cNvSpPr txBox="1"/>
            <p:nvPr/>
          </p:nvSpPr>
          <p:spPr>
            <a:xfrm>
              <a:off x="76462" y="3414179"/>
              <a:ext cx="4962567" cy="1413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izrezati trake gotovo do vrha papira (ne prerezati do kraja, ostaviti bar 1 cm)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0"/>
          <p:cNvSpPr txBox="1"/>
          <p:nvPr/>
        </p:nvSpPr>
        <p:spPr>
          <a:xfrm>
            <a:off x="429492" y="1814946"/>
            <a:ext cx="4003963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uzeti različite papire, jednobojne, šarene… i izrezati ih na uske trake​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 papir možete koristiti gazu, plastičnu žicu, špagu…​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1" name="Google Shape;581;p50" descr="Slika na kojoj se prikazuje zgrada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3581" y="1950143"/>
            <a:ext cx="2333625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50" descr="Slika na kojoj se prikazuje košulja&#10;&#10;Opis je generiran uz vrlo visoku pouzdano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2690" y="1945264"/>
            <a:ext cx="242887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1"/>
          <p:cNvSpPr/>
          <p:nvPr/>
        </p:nvSpPr>
        <p:spPr>
          <a:xfrm>
            <a:off x="2" y="0"/>
            <a:ext cx="544692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8" name="Google Shape;58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51"/>
          <p:cNvSpPr txBox="1"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Faze nastanka tkanine</a:t>
            </a:r>
            <a:endParaRPr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51"/>
          <p:cNvSpPr/>
          <p:nvPr/>
        </p:nvSpPr>
        <p:spPr>
          <a:xfrm>
            <a:off x="5449262" y="798324"/>
            <a:ext cx="5933542" cy="298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slijediti preplitanje niti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trakice provlačite tako da jedna ide ispod niti, a druga preko niti, ispod, iznad… do kraja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kraju stavite malo ljepila da se „tkanina” ne raspadne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drugi red počinje obrnuto od prvog…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tako sve do kraja papira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51"/>
          <p:cNvSpPr/>
          <p:nvPr/>
        </p:nvSpPr>
        <p:spPr>
          <a:xfrm>
            <a:off x="6414087" y="4079694"/>
            <a:ext cx="4977975" cy="197951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2" name="Google Shape;592;p51"/>
          <p:cNvPicPr preferRelativeResize="0"/>
          <p:nvPr/>
        </p:nvPicPr>
        <p:blipFill rotWithShape="1">
          <a:blip r:embed="rId4">
            <a:alphaModFix/>
          </a:blip>
          <a:srcRect r="38331" b="3"/>
          <a:stretch/>
        </p:blipFill>
        <p:spPr>
          <a:xfrm rot="-5400000">
            <a:off x="6862607" y="3949222"/>
            <a:ext cx="1658819" cy="224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51"/>
          <p:cNvPicPr preferRelativeResize="0"/>
          <p:nvPr/>
        </p:nvPicPr>
        <p:blipFill rotWithShape="1">
          <a:blip r:embed="rId5">
            <a:alphaModFix/>
          </a:blip>
          <a:srcRect l="5146" r="29207" b="2"/>
          <a:stretch/>
        </p:blipFill>
        <p:spPr>
          <a:xfrm rot="5400000">
            <a:off x="9278561" y="3945437"/>
            <a:ext cx="1658819" cy="224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60" y="980728"/>
            <a:ext cx="11537950" cy="4163099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57"/>
          <p:cNvSpPr txBox="1"/>
          <p:nvPr/>
        </p:nvSpPr>
        <p:spPr>
          <a:xfrm>
            <a:off x="3332027" y="4869160"/>
            <a:ext cx="55446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skolazazivot.hr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kurikulum@mzo.hr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D10F59D587A4AA3026165A57E4632" ma:contentTypeVersion="12" ma:contentTypeDescription="Create a new document." ma:contentTypeScope="" ma:versionID="dcf82be31bbdad091895b0ebe3441540">
  <xsd:schema xmlns:xsd="http://www.w3.org/2001/XMLSchema" xmlns:xs="http://www.w3.org/2001/XMLSchema" xmlns:p="http://schemas.microsoft.com/office/2006/metadata/properties" xmlns:ns2="9e35bf89-78aa-460c-be0b-ce41932056ff" xmlns:ns3="feb15741-2ad1-4cdb-a61a-d92b17366e14" targetNamespace="http://schemas.microsoft.com/office/2006/metadata/properties" ma:root="true" ma:fieldsID="a1874c73b9a7cdcf2a0c4e70e538c7fd" ns2:_="" ns3:_="">
    <xsd:import namespace="9e35bf89-78aa-460c-be0b-ce41932056ff"/>
    <xsd:import namespace="feb15741-2ad1-4cdb-a61a-d92b17366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bf89-78aa-460c-be0b-ce4193205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15741-2ad1-4cdb-a61a-d92b17366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E13A36-925B-4B77-A34F-6C021736DB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29A788-3C9A-4FD3-A906-F8F2DD682C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35bf89-78aa-460c-be0b-ce41932056ff"/>
    <ds:schemaRef ds:uri="feb15741-2ad1-4cdb-a61a-d92b17366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3EC5B4-6474-4CCA-80AB-09FC1ADDCBD6}">
  <ds:schemaRefs>
    <ds:schemaRef ds:uri="http://schemas.openxmlformats.org/package/2006/metadata/core-properties"/>
    <ds:schemaRef ds:uri="feb15741-2ad1-4cdb-a61a-d92b17366e1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e35bf89-78aa-460c-be0b-ce41932056ff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133</Words>
  <Application>Microsoft Office PowerPoint</Application>
  <PresentationFormat>Široki zaslon</PresentationFormat>
  <Paragraphs>35</Paragraphs>
  <Slides>10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Noto Sans Symbols</vt:lpstr>
      <vt:lpstr>Quattrocento Sans</vt:lpstr>
      <vt:lpstr>Arial</vt:lpstr>
      <vt:lpstr>Calibri</vt:lpstr>
      <vt:lpstr>Office Theme</vt:lpstr>
      <vt:lpstr>Office Theme</vt:lpstr>
      <vt:lpstr>PowerPoint prezentacija</vt:lpstr>
      <vt:lpstr>LIKOVNA KULTURA POVRŠINA: TEKSTURA  MOTIV: DIZAJN TKANINE papir-plastika  (i didaktički neoblikovani materijal)</vt:lpstr>
      <vt:lpstr>Zadatak 1.</vt:lpstr>
      <vt:lpstr> Vrste tkanina</vt:lpstr>
      <vt:lpstr> Tkanine mogu biti jednobojne ili višebojne.</vt:lpstr>
      <vt:lpstr>Zadatak: Površina, tekstura</vt:lpstr>
      <vt:lpstr>PowerPoint prezentacija</vt:lpstr>
      <vt:lpstr>Faze nastanka tkanine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Tatjana</dc:creator>
  <cp:lastModifiedBy>SKOLA.TUCEPI.12</cp:lastModifiedBy>
  <cp:revision>4</cp:revision>
  <dcterms:modified xsi:type="dcterms:W3CDTF">2020-04-20T13:19:13Z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