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61" r:id="rId5"/>
  </p:sldMasterIdLst>
  <p:notesMasterIdLst>
    <p:notesMasterId r:id="rId16"/>
  </p:notesMasterIdLst>
  <p:sldIdLst>
    <p:sldId id="256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98" r:id="rId15"/>
  </p:sldIdLst>
  <p:sldSz cx="12192000" cy="6858000"/>
  <p:notesSz cx="6858000" cy="1114425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Quattrocento Sans" panose="020B060402020202020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8331">
          <p15:clr>
            <a:srgbClr val="A4A3A4"/>
          </p15:clr>
        </p15:guide>
        <p15:guide id="2" pos="2932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9" roundtripDataSignature="AMtx7mgo1UYhktdKA4Y/y1NDod3kE9qGC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a Širinić" initials="" lastIdx="2" clrIdx="0"/>
  <p:cmAuthor id="1" name="Ivana Križanac" initials="" lastIdx="1" clrIdx="1"/>
  <p:cmAuthor id="2" name="CARNET HRT3" initials="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F6F087-3DD9-2485-0024-99F4F7315E7E}" v="10" dt="2020-04-02T14:16:21.311"/>
  </p1510:revLst>
</p1510:revInfo>
</file>

<file path=ppt/tableStyles.xml><?xml version="1.0" encoding="utf-8"?>
<a:tblStyleLst xmlns:a="http://schemas.openxmlformats.org/drawingml/2006/main" def="{8C134661-9866-48D9-A634-CD1E9663903D}">
  <a:tblStyle styleId="{8C134661-9866-48D9-A634-CD1E9663903D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14" autoAdjust="0"/>
    <p:restoredTop sz="71273" autoAdjust="0"/>
  </p:normalViewPr>
  <p:slideViewPr>
    <p:cSldViewPr snapToGrid="0">
      <p:cViewPr varScale="1">
        <p:scale>
          <a:sx n="33" d="100"/>
          <a:sy n="33" d="100"/>
        </p:scale>
        <p:origin x="1248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8331"/>
        <p:guide pos="29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63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1.fntdata"/><Relationship Id="rId59" Type="http://customschemas.google.com/relationships/presentationmetadata" Target="metadata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8.fntdata"/><Relationship Id="rId66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7.fntdata"/><Relationship Id="rId61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font" Target="fonts/font3.fntdata"/><Relationship Id="rId60" Type="http://schemas.openxmlformats.org/officeDocument/2006/relationships/commentAuthors" Target="commentAuthors.xml"/><Relationship Id="rId65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6.fntdata"/><Relationship Id="rId6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tjana Orešković" userId="S::tatjana.oreskovic@ucitelji.hr::c12faf53-204f-497d-8352-7f916391feb3" providerId="AD" clId="Web-{65F6F087-3DD9-2485-0024-99F4F7315E7E}"/>
    <pc:docChg chg="modSld">
      <pc:chgData name="Tatjana Orešković" userId="S::tatjana.oreskovic@ucitelji.hr::c12faf53-204f-497d-8352-7f916391feb3" providerId="AD" clId="Web-{65F6F087-3DD9-2485-0024-99F4F7315E7E}" dt="2020-04-02T14:16:21.311" v="9" actId="1076"/>
      <pc:docMkLst>
        <pc:docMk/>
      </pc:docMkLst>
      <pc:sldChg chg="modSp">
        <pc:chgData name="Tatjana Orešković" userId="S::tatjana.oreskovic@ucitelji.hr::c12faf53-204f-497d-8352-7f916391feb3" providerId="AD" clId="Web-{65F6F087-3DD9-2485-0024-99F4F7315E7E}" dt="2020-04-02T14:08:46.125" v="1" actId="1076"/>
        <pc:sldMkLst>
          <pc:docMk/>
          <pc:sldMk cId="0" sldId="274"/>
        </pc:sldMkLst>
        <pc:picChg chg="mod">
          <ac:chgData name="Tatjana Orešković" userId="S::tatjana.oreskovic@ucitelji.hr::c12faf53-204f-497d-8352-7f916391feb3" providerId="AD" clId="Web-{65F6F087-3DD9-2485-0024-99F4F7315E7E}" dt="2020-04-02T14:08:46.125" v="1" actId="1076"/>
          <ac:picMkLst>
            <pc:docMk/>
            <pc:sldMk cId="0" sldId="274"/>
            <ac:picMk id="269" creationId="{00000000-0000-0000-0000-000000000000}"/>
          </ac:picMkLst>
        </pc:picChg>
      </pc:sldChg>
      <pc:sldChg chg="modSp">
        <pc:chgData name="Tatjana Orešković" userId="S::tatjana.oreskovic@ucitelji.hr::c12faf53-204f-497d-8352-7f916391feb3" providerId="AD" clId="Web-{65F6F087-3DD9-2485-0024-99F4F7315E7E}" dt="2020-04-02T14:15:15.936" v="2" actId="1076"/>
        <pc:sldMkLst>
          <pc:docMk/>
          <pc:sldMk cId="0" sldId="282"/>
        </pc:sldMkLst>
        <pc:picChg chg="mod">
          <ac:chgData name="Tatjana Orešković" userId="S::tatjana.oreskovic@ucitelji.hr::c12faf53-204f-497d-8352-7f916391feb3" providerId="AD" clId="Web-{65F6F087-3DD9-2485-0024-99F4F7315E7E}" dt="2020-04-02T14:15:15.936" v="2" actId="1076"/>
          <ac:picMkLst>
            <pc:docMk/>
            <pc:sldMk cId="0" sldId="282"/>
            <ac:picMk id="339" creationId="{00000000-0000-0000-0000-000000000000}"/>
          </ac:picMkLst>
        </pc:picChg>
      </pc:sldChg>
      <pc:sldChg chg="modSp">
        <pc:chgData name="Tatjana Orešković" userId="S::tatjana.oreskovic@ucitelji.hr::c12faf53-204f-497d-8352-7f916391feb3" providerId="AD" clId="Web-{65F6F087-3DD9-2485-0024-99F4F7315E7E}" dt="2020-04-02T14:16:21.311" v="9" actId="1076"/>
        <pc:sldMkLst>
          <pc:docMk/>
          <pc:sldMk cId="0" sldId="283"/>
        </pc:sldMkLst>
        <pc:picChg chg="mod">
          <ac:chgData name="Tatjana Orešković" userId="S::tatjana.oreskovic@ucitelji.hr::c12faf53-204f-497d-8352-7f916391feb3" providerId="AD" clId="Web-{65F6F087-3DD9-2485-0024-99F4F7315E7E}" dt="2020-04-02T14:16:21.311" v="9" actId="1076"/>
          <ac:picMkLst>
            <pc:docMk/>
            <pc:sldMk cId="0" sldId="283"/>
            <ac:picMk id="344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033943" cy="132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273003" y="0"/>
            <a:ext cx="4033943" cy="132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25122659"/>
            <a:ext cx="4033943" cy="132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273003" y="25122659"/>
            <a:ext cx="4033943" cy="132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2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1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1:notes"/>
          <p:cNvSpPr txBox="1">
            <a:spLocks noGrp="1"/>
          </p:cNvSpPr>
          <p:nvPr>
            <p:ph type="sldNum" idx="12"/>
          </p:nvPr>
        </p:nvSpPr>
        <p:spPr>
          <a:xfrm>
            <a:off x="5273003" y="25122659"/>
            <a:ext cx="4033943" cy="132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43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8" name="Google Shape;458;p43:notes"/>
          <p:cNvSpPr txBox="1">
            <a:spLocks noGrp="1"/>
          </p:cNvSpPr>
          <p:nvPr>
            <p:ph type="sldNum" idx="12"/>
          </p:nvPr>
        </p:nvSpPr>
        <p:spPr>
          <a:xfrm>
            <a:off x="5273003" y="25122659"/>
            <a:ext cx="4033943" cy="132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10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p18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2" name="Google Shape;262;p18:notes"/>
          <p:cNvSpPr txBox="1">
            <a:spLocks noGrp="1"/>
          </p:cNvSpPr>
          <p:nvPr>
            <p:ph type="sldNum" idx="12"/>
          </p:nvPr>
        </p:nvSpPr>
        <p:spPr>
          <a:xfrm>
            <a:off x="5273003" y="25122659"/>
            <a:ext cx="4033943" cy="132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9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7" name="Google Shape;26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p20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5" name="Google Shape;275;p20:notes"/>
          <p:cNvSpPr txBox="1">
            <a:spLocks noGrp="1"/>
          </p:cNvSpPr>
          <p:nvPr>
            <p:ph type="sldNum" idx="12"/>
          </p:nvPr>
        </p:nvSpPr>
        <p:spPr>
          <a:xfrm>
            <a:off x="5273003" y="25122659"/>
            <a:ext cx="4033943" cy="132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p21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3" name="Google Shape;283;p21:notes"/>
          <p:cNvSpPr txBox="1">
            <a:spLocks noGrp="1"/>
          </p:cNvSpPr>
          <p:nvPr>
            <p:ph type="sldNum" idx="12"/>
          </p:nvPr>
        </p:nvSpPr>
        <p:spPr>
          <a:xfrm>
            <a:off x="5273003" y="25122659"/>
            <a:ext cx="4033943" cy="132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22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8" name="Google Shape;298;p22:notes"/>
          <p:cNvSpPr txBox="1">
            <a:spLocks noGrp="1"/>
          </p:cNvSpPr>
          <p:nvPr>
            <p:ph type="sldNum" idx="12"/>
          </p:nvPr>
        </p:nvSpPr>
        <p:spPr>
          <a:xfrm>
            <a:off x="5273003" y="25122659"/>
            <a:ext cx="4033943" cy="132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3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7" name="Google Shape;30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4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160838" y="1984375"/>
            <a:ext cx="17630776" cy="991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4" name="Google Shape;324;p25:notes"/>
          <p:cNvSpPr txBox="1">
            <a:spLocks noGrp="1"/>
          </p:cNvSpPr>
          <p:nvPr>
            <p:ph type="body" idx="1"/>
          </p:nvPr>
        </p:nvSpPr>
        <p:spPr>
          <a:xfrm>
            <a:off x="930910" y="12563625"/>
            <a:ext cx="7447280" cy="11902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5" name="Google Shape;325;p25:notes"/>
          <p:cNvSpPr txBox="1">
            <a:spLocks noGrp="1"/>
          </p:cNvSpPr>
          <p:nvPr>
            <p:ph type="sldNum" idx="12"/>
          </p:nvPr>
        </p:nvSpPr>
        <p:spPr>
          <a:xfrm>
            <a:off x="5273003" y="25122659"/>
            <a:ext cx="4033943" cy="132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925" tIns="80450" rIns="160925" bIns="80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3200"/>
              <a:buFont typeface="Quattrocento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82AF"/>
              </a:buClr>
              <a:buSzPts val="320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80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6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9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9"/>
          <p:cNvSpPr txBox="1">
            <a:spLocks noGrp="1"/>
          </p:cNvSpPr>
          <p:nvPr>
            <p:ph type="body" idx="1"/>
          </p:nvPr>
        </p:nvSpPr>
        <p:spPr>
          <a:xfrm rot="5400000">
            <a:off x="4222124" y="-1292125"/>
            <a:ext cx="3872380" cy="10541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178" y="-30152"/>
            <a:ext cx="12193057" cy="3255546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5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6000"/>
              <a:buFont typeface="Quattrocento San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6000"/>
              <a:buFont typeface="Quattrocento San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5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76" name="Google Shape;76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04478"/>
            <a:ext cx="12193057" cy="3255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bg>
      <p:bgPr>
        <a:solidFill>
          <a:schemeClr val="l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3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5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2E82A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4" name="Google Shape;84;p5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5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2E82A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6" name="Google Shape;86;p5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5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ilagođeni izgled">
  <p:cSld name="Prilagođeni izgled"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6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9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9"/>
          <p:cNvSpPr txBox="1">
            <a:spLocks noGrp="1"/>
          </p:cNvSpPr>
          <p:nvPr>
            <p:ph type="body" idx="1"/>
          </p:nvPr>
        </p:nvSpPr>
        <p:spPr>
          <a:xfrm>
            <a:off x="887718" y="2042282"/>
            <a:ext cx="10541193" cy="387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bg>
      <p:bgPr>
        <a:solidFill>
          <a:schemeClr val="lt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3200"/>
              <a:buFont typeface="Quattrocento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5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▪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▪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▪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▪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4" name="Google Shape;94;p5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bg>
      <p:bgPr>
        <a:solidFill>
          <a:schemeClr val="l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3200"/>
              <a:buFont typeface="Quattrocento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5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82AF"/>
              </a:buClr>
              <a:buSzPts val="320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80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5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bg>
      <p:bgPr>
        <a:solidFill>
          <a:schemeClr val="l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9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59"/>
          <p:cNvSpPr txBox="1">
            <a:spLocks noGrp="1"/>
          </p:cNvSpPr>
          <p:nvPr>
            <p:ph type="body" idx="1"/>
          </p:nvPr>
        </p:nvSpPr>
        <p:spPr>
          <a:xfrm rot="5400000">
            <a:off x="4222124" y="-1292125"/>
            <a:ext cx="3872380" cy="10541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6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178" y="-30152"/>
            <a:ext cx="12193057" cy="325554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6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6000"/>
              <a:buFont typeface="Quattrocento San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6000"/>
              <a:buFont typeface="Quattrocento San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28" name="Google Shape;28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04478"/>
            <a:ext cx="12193057" cy="3255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bg>
      <p:bgPr>
        <a:solidFill>
          <a:schemeClr val="lt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3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6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2E82A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" name="Google Shape;36;p6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2E82A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" name="Google Shape;38;p6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l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5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ilagođeni izgled">
  <p:cSld name="Prilagođeni izgled">
    <p:bg>
      <p:bgPr>
        <a:solidFill>
          <a:schemeClr val="lt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6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bg>
      <p:bgPr>
        <a:solidFill>
          <a:schemeClr val="lt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3200"/>
              <a:buFont typeface="Quattrocento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▪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▪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▪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▪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6" name="Google Shape;46;p6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5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4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-37197"/>
            <a:ext cx="12193057" cy="144997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45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4400"/>
              <a:buFont typeface="Quattrocento Sans"/>
              <a:buNone/>
              <a:defRPr sz="4400" b="0" i="0" u="none" strike="noStrike" cap="none">
                <a:solidFill>
                  <a:srgbClr val="2E82A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45"/>
          <p:cNvSpPr txBox="1">
            <a:spLocks noGrp="1"/>
          </p:cNvSpPr>
          <p:nvPr>
            <p:ph type="body" idx="1"/>
          </p:nvPr>
        </p:nvSpPr>
        <p:spPr>
          <a:xfrm>
            <a:off x="887718" y="2042282"/>
            <a:ext cx="10541193" cy="387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82AF"/>
              </a:buClr>
              <a:buSzPts val="3000"/>
              <a:buFont typeface="Noto Sans Symbols"/>
              <a:buChar char="▪"/>
              <a:defRPr sz="3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" name="Google Shape;13;p4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326843" y="5745764"/>
            <a:ext cx="2768138" cy="1041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4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118923" y="6174372"/>
            <a:ext cx="2207072" cy="54864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45"/>
          <p:cNvSpPr txBox="1"/>
          <p:nvPr/>
        </p:nvSpPr>
        <p:spPr>
          <a:xfrm>
            <a:off x="3005613" y="6237191"/>
            <a:ext cx="211143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Projekt </a:t>
            </a:r>
            <a:r>
              <a:rPr lang="hr-HR" sz="10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Podrška provedbi Cjelovite kurikularne reforme (CKR)</a:t>
            </a:r>
            <a:endParaRPr sz="10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;p45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47118" y="6174372"/>
            <a:ext cx="1456618" cy="52574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4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-37197"/>
            <a:ext cx="12193057" cy="1449973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47"/>
          <p:cNvSpPr txBox="1"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82AF"/>
              </a:buClr>
              <a:buSzPts val="4400"/>
              <a:buFont typeface="Quattrocento Sans"/>
              <a:buNone/>
              <a:defRPr sz="4400" b="0" i="0" u="none" strike="noStrike" cap="none">
                <a:solidFill>
                  <a:srgbClr val="2E82A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47"/>
          <p:cNvSpPr txBox="1">
            <a:spLocks noGrp="1"/>
          </p:cNvSpPr>
          <p:nvPr>
            <p:ph type="body" idx="1"/>
          </p:nvPr>
        </p:nvSpPr>
        <p:spPr>
          <a:xfrm>
            <a:off x="887718" y="2042282"/>
            <a:ext cx="10541193" cy="387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82AF"/>
              </a:buClr>
              <a:buSzPts val="3000"/>
              <a:buFont typeface="Noto Sans Symbols"/>
              <a:buChar char="▪"/>
              <a:defRPr sz="3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82AF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47"/>
          <p:cNvSpPr txBox="1"/>
          <p:nvPr/>
        </p:nvSpPr>
        <p:spPr>
          <a:xfrm>
            <a:off x="6388619" y="6046308"/>
            <a:ext cx="2111433" cy="5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Projekt </a:t>
            </a:r>
            <a:r>
              <a:rPr lang="hr-HR" sz="10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Podrška provedbi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0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Cjelovite kurikularne</a:t>
            </a:r>
            <a:br>
              <a:rPr lang="hr-HR" sz="10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hr-HR" sz="105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reforme (CKR)</a:t>
            </a:r>
            <a:endParaRPr sz="10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" name="Google Shape;62;p4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269474" y="5914662"/>
            <a:ext cx="1994805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4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61674" y="5974848"/>
            <a:ext cx="148346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47" descr="lenta prava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624392" y="5959560"/>
            <a:ext cx="2212941" cy="720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9" cy="2495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2" y="4866468"/>
            <a:ext cx="12191999" cy="1991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7266" y="1715328"/>
            <a:ext cx="10058400" cy="3589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5360" y="980728"/>
            <a:ext cx="11537950" cy="4163099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43"/>
          <p:cNvSpPr txBox="1"/>
          <p:nvPr/>
        </p:nvSpPr>
        <p:spPr>
          <a:xfrm>
            <a:off x="3332027" y="4869160"/>
            <a:ext cx="554461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6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skolazazivot.hr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600">
                <a:solidFill>
                  <a:srgbClr val="2E82A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kurikulum@mzo.hr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8"/>
          <p:cNvSpPr txBox="1"/>
          <p:nvPr/>
        </p:nvSpPr>
        <p:spPr>
          <a:xfrm>
            <a:off x="2999179" y="2332840"/>
            <a:ext cx="580769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4000">
                <a:solidFill>
                  <a:srgbClr val="3991C7"/>
                </a:solidFill>
                <a:latin typeface="Calibri"/>
                <a:ea typeface="Calibri"/>
                <a:cs typeface="Calibri"/>
                <a:sym typeface="Calibri"/>
              </a:rPr>
              <a:t>PRIRODA I DRUŠTVO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8346" y="82754"/>
            <a:ext cx="4628086" cy="3101285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9"/>
          <p:cNvSpPr txBox="1"/>
          <p:nvPr/>
        </p:nvSpPr>
        <p:spPr>
          <a:xfrm>
            <a:off x="1887344" y="3241548"/>
            <a:ext cx="9185563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rgbClr val="00000A"/>
                </a:solidFill>
                <a:latin typeface="Calibri"/>
                <a:ea typeface="Calibri"/>
                <a:cs typeface="Calibri"/>
                <a:sym typeface="Calibri"/>
              </a:rPr>
              <a:t>Mogu li ove životinje zajedno sjediti za stolom 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rgbClr val="00000A"/>
                </a:solidFill>
                <a:latin typeface="Calibri"/>
                <a:ea typeface="Calibri"/>
                <a:cs typeface="Calibri"/>
                <a:sym typeface="Calibri"/>
              </a:rPr>
              <a:t>(krava- biljojed, svinja- svejed, vuk-mesojed)? 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rgbClr val="00000A"/>
                </a:solidFill>
                <a:latin typeface="Calibri"/>
                <a:ea typeface="Calibri"/>
                <a:cs typeface="Calibri"/>
                <a:sym typeface="Calibri"/>
              </a:rPr>
              <a:t>Što je koja od ovih životinja naručila u restoranu? 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0"/>
          <p:cNvSpPr txBox="1"/>
          <p:nvPr/>
        </p:nvSpPr>
        <p:spPr>
          <a:xfrm>
            <a:off x="1434381" y="1056591"/>
            <a:ext cx="8690757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PROBLEMSKO PITANJE :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Kojoj životinji biste preporučili da se što prije ustane od stola i napusti restoran? Zašto?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20"/>
          <p:cNvSpPr txBox="1"/>
          <p:nvPr/>
        </p:nvSpPr>
        <p:spPr>
          <a:xfrm>
            <a:off x="1451759" y="2898134"/>
            <a:ext cx="89580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Mogući odgovor: Netko za stolom je jako gladan i ne može dočekati naručenu hranu pa odluči...</a:t>
            </a:r>
            <a:endParaRPr/>
          </a:p>
        </p:txBody>
      </p:sp>
      <p:sp>
        <p:nvSpPr>
          <p:cNvPr id="279" name="Google Shape;279;p20"/>
          <p:cNvSpPr txBox="1"/>
          <p:nvPr/>
        </p:nvSpPr>
        <p:spPr>
          <a:xfrm>
            <a:off x="1456088" y="4461534"/>
            <a:ext cx="7176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se u prirodi naziva HRANIDBENIM LANCEM.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" name="Google Shape;286;p21" descr="Slika na kojoj se prikazuje na otvorenom, biljka, trava, stablo&#10;&#10;Opis je generiran uz vrlo visoku pouzdanost"/>
          <p:cNvPicPr preferRelativeResize="0"/>
          <p:nvPr/>
        </p:nvPicPr>
        <p:blipFill rotWithShape="1">
          <a:blip r:embed="rId3">
            <a:alphaModFix/>
          </a:blip>
          <a:srcRect l="10267" r="17049" b="-3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 extrusionOk="0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87" name="Google Shape;287;p21" descr="Slika na kojoj se prikazuje kiša&#10;&#10;Opis je generiran uz vrlo visoku pouzdanost"/>
          <p:cNvPicPr preferRelativeResize="0"/>
          <p:nvPr/>
        </p:nvPicPr>
        <p:blipFill rotWithShape="1">
          <a:blip r:embed="rId4">
            <a:alphaModFix/>
          </a:blip>
          <a:srcRect l="22865" r="9036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 extrusionOk="0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88" name="Google Shape;288;p21" descr="Slika na kojoj se prikazuje trava, na otvorenom, biljka, polje&#10;&#10;Opis je generiran uz vrlo visoku pouzdanost"/>
          <p:cNvPicPr preferRelativeResize="0"/>
          <p:nvPr/>
        </p:nvPicPr>
        <p:blipFill rotWithShape="1">
          <a:blip r:embed="rId5">
            <a:alphaModFix/>
          </a:blip>
          <a:srcRect t="27446" r="-1" b="-1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 extrusionOk="0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89" name="Google Shape;289;p21"/>
          <p:cNvSpPr/>
          <p:nvPr/>
        </p:nvSpPr>
        <p:spPr>
          <a:xfrm>
            <a:off x="0" y="0"/>
            <a:ext cx="5932965" cy="6858000"/>
          </a:xfrm>
          <a:custGeom>
            <a:avLst/>
            <a:gdLst/>
            <a:ahLst/>
            <a:cxnLst/>
            <a:rect l="l" t="t" r="r" b="b"/>
            <a:pathLst>
              <a:path w="5932965" h="6858000" extrusionOk="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EFEFE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algn="l" rotWithShape="0">
              <a:srgbClr val="D8D8D8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21"/>
          <p:cNvSpPr/>
          <p:nvPr/>
        </p:nvSpPr>
        <p:spPr>
          <a:xfrm>
            <a:off x="0" y="0"/>
            <a:ext cx="5922333" cy="6858000"/>
          </a:xfrm>
          <a:custGeom>
            <a:avLst/>
            <a:gdLst/>
            <a:ahLst/>
            <a:cxnLst/>
            <a:rect l="l" t="t" r="r" b="b"/>
            <a:pathLst>
              <a:path w="5922333" h="6858000" extrusionOk="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21"/>
          <p:cNvSpPr txBox="1"/>
          <p:nvPr/>
        </p:nvSpPr>
        <p:spPr>
          <a:xfrm>
            <a:off x="448056" y="685800"/>
            <a:ext cx="492233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ŽIVOTNE ZAJEDNICE - međuovisnost</a:t>
            </a:r>
            <a:endParaRPr sz="3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21"/>
          <p:cNvSpPr/>
          <p:nvPr/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21"/>
          <p:cNvSpPr/>
          <p:nvPr/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21"/>
          <p:cNvSpPr txBox="1"/>
          <p:nvPr/>
        </p:nvSpPr>
        <p:spPr>
          <a:xfrm>
            <a:off x="327741" y="2113547"/>
            <a:ext cx="4735181" cy="4589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marR="0" lvl="2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r-HR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travnjak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hr-HR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šuma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hr-HR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more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 zajednici na određenom prostoru žive razne biljke i životinje kako bi se mogao ostvariti hranidbeni lanac.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Nestajanjem neke vrste biljaka ili životinja, ugrožena je cijela zajednica.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2"/>
          <p:cNvSpPr txBox="1"/>
          <p:nvPr/>
        </p:nvSpPr>
        <p:spPr>
          <a:xfrm>
            <a:off x="303470" y="1023566"/>
            <a:ext cx="612766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rgbClr val="2E82AF"/>
                </a:solidFill>
                <a:latin typeface="Calibri"/>
                <a:ea typeface="Calibri"/>
                <a:cs typeface="Calibri"/>
                <a:sym typeface="Calibri"/>
              </a:rPr>
              <a:t>Biljke i životinje međusobno su povezane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1" name="Google Shape;301;p22" descr="Slika na kojoj se prikazuje voda, žena, igra, plaža&#10;&#10;Opis je generiran uz vrlo visoku pouzdano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7436" y="1662400"/>
            <a:ext cx="4162301" cy="3698889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2"/>
          <p:cNvSpPr txBox="1"/>
          <p:nvPr/>
        </p:nvSpPr>
        <p:spPr>
          <a:xfrm>
            <a:off x="995424" y="3895601"/>
            <a:ext cx="88273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KISIK </a:t>
            </a:r>
            <a:endParaRPr/>
          </a:p>
        </p:txBody>
      </p:sp>
      <p:sp>
        <p:nvSpPr>
          <p:cNvPr id="303" name="Google Shape;303;p22"/>
          <p:cNvSpPr txBox="1"/>
          <p:nvPr/>
        </p:nvSpPr>
        <p:spPr>
          <a:xfrm>
            <a:off x="5991102" y="2072244"/>
            <a:ext cx="54448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22"/>
          <p:cNvSpPr txBox="1"/>
          <p:nvPr/>
        </p:nvSpPr>
        <p:spPr>
          <a:xfrm>
            <a:off x="6569875" y="1164425"/>
            <a:ext cx="5206200" cy="52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Zelene biljke izlučuju mnogo više kisika nego što ga troše.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Životinje disanjem izlučuju ugljikov dioksid koji biljke upotrebljavaju za proizvodnju hrane.</a:t>
            </a:r>
            <a:endParaRPr/>
          </a:p>
          <a:p>
            <a:pPr marL="285750" marR="0" lvl="0" indent="-107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Životinje ne mogu bez biljaka, a život biljaka ovisi o životinjama.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23" descr="Slika na kojoj se prikazuje biljka, cvijet, vaza, na zatvorenom&#10;&#10;Opis je generiran uz vrlo visoku pouzdano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4815" y="1422983"/>
            <a:ext cx="4336472" cy="3517227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3"/>
          <p:cNvSpPr txBox="1"/>
          <p:nvPr/>
        </p:nvSpPr>
        <p:spPr>
          <a:xfrm>
            <a:off x="5535881" y="864920"/>
            <a:ext cx="6130793" cy="4832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Biljke su važne za život životinja: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kad ne bi bilo biljaka, životinje biljožderi ostale bi bez hrane, uginule bi, a s njima i životinje mesožderi i čovjek.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Životinje su važne za život biljaka: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pomažu pri oprašivanju biljaka.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Biljke, životinje i ljudi ne mogu živjeti bez uvjeta života (voda, zrak, tlo, svjetlost i toplina). 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4"/>
          <p:cNvSpPr txBox="1"/>
          <p:nvPr/>
        </p:nvSpPr>
        <p:spPr>
          <a:xfrm>
            <a:off x="6382744" y="886134"/>
            <a:ext cx="2743200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Biljke i životinje koje žive na istom prostoru čine ŽIVOTNU ZAJEDNICU.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p24" descr="Slika na kojoj se prikazuje malo, cvijet, zeleno, sjedenje&#10;&#10;Opis je generiran uz vrlo visoku pouzdano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244" y="503158"/>
            <a:ext cx="2743200" cy="1898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4" descr="Slika na kojoj se prikazuje malo, ptica, cvijet, kolibrić&#10;&#10;Opis je generiran uz vrlo visoku pouzdano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78993" y="955237"/>
            <a:ext cx="2743200" cy="1828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4" descr="Slika na kojoj se prikazuje trava, životinja, žaba, zeleno&#10;&#10;Opis je generiran uz vrlo visoku pouzdanos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459" y="3061669"/>
            <a:ext cx="3157621" cy="1512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4" descr="Slika na kojoj se prikazuje trava, na otvorenom, polje, ispaša&#10;&#10;Opis je generiran uz vrlo visoku pouzdanos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78994" y="3229332"/>
            <a:ext cx="2743200" cy="1828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4" descr="Slika na kojoj se prikazuje medvjed, trava, na otvorenom, životinja&#10;&#10;Opis je generiran uz vrlo visoku pouzdanos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19837" y="3907989"/>
            <a:ext cx="2743200" cy="1828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4" descr="Slika na kojoj se prikazuje ptica, voda, na otvorenom, životinja&#10;&#10;Opis je generiran uz vrlo visoku pouzdanos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03347" y="2335463"/>
            <a:ext cx="2208464" cy="2975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5"/>
          <p:cNvSpPr txBox="1"/>
          <p:nvPr/>
        </p:nvSpPr>
        <p:spPr>
          <a:xfrm>
            <a:off x="3593310" y="620793"/>
            <a:ext cx="482138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 dirty="0">
                <a:solidFill>
                  <a:srgbClr val="2E82AF"/>
                </a:solidFill>
                <a:latin typeface="Calibri"/>
                <a:ea typeface="Calibri"/>
                <a:cs typeface="Calibri"/>
                <a:sym typeface="Calibri"/>
              </a:rPr>
              <a:t>Jedni bez drugih ne možemo!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8" name="Google Shape;328;p25" descr="Slika na kojoj se prikazuje igra&#10;&#10;Opis je generiran uz vrlo visoku pouzdano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3511" y="1492469"/>
            <a:ext cx="4439598" cy="4310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5" descr="Slika na kojoj se prikazuje pas, stol, bijelo, stajanje&#10;&#10;Opis je generiran uz vrlo visoku pouzdano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42842" y="1492470"/>
            <a:ext cx="4775860" cy="4310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CD10F59D587A4AA3026165A57E4632" ma:contentTypeVersion="12" ma:contentTypeDescription="Create a new document." ma:contentTypeScope="" ma:versionID="dcf82be31bbdad091895b0ebe3441540">
  <xsd:schema xmlns:xsd="http://www.w3.org/2001/XMLSchema" xmlns:xs="http://www.w3.org/2001/XMLSchema" xmlns:p="http://schemas.microsoft.com/office/2006/metadata/properties" xmlns:ns2="9e35bf89-78aa-460c-be0b-ce41932056ff" xmlns:ns3="feb15741-2ad1-4cdb-a61a-d92b17366e14" targetNamespace="http://schemas.microsoft.com/office/2006/metadata/properties" ma:root="true" ma:fieldsID="a1874c73b9a7cdcf2a0c4e70e538c7fd" ns2:_="" ns3:_="">
    <xsd:import namespace="9e35bf89-78aa-460c-be0b-ce41932056ff"/>
    <xsd:import namespace="feb15741-2ad1-4cdb-a61a-d92b17366e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35bf89-78aa-460c-be0b-ce41932056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b15741-2ad1-4cdb-a61a-d92b17366e1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8307EC3-9A6F-4C74-83DF-C838AE987800}">
  <ds:schemaRefs>
    <ds:schemaRef ds:uri="http://purl.org/dc/terms/"/>
    <ds:schemaRef ds:uri="http://schemas.microsoft.com/office/2006/documentManagement/types"/>
    <ds:schemaRef ds:uri="feb15741-2ad1-4cdb-a61a-d92b17366e14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9e35bf89-78aa-460c-be0b-ce41932056ff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CD3C649-DFC6-4693-AD5E-1FAE4392484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36FE7F2-9E74-435C-B10C-3460A1CDD0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35bf89-78aa-460c-be0b-ce41932056ff"/>
    <ds:schemaRef ds:uri="feb15741-2ad1-4cdb-a61a-d92b17366e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182</Words>
  <Application>Microsoft Office PowerPoint</Application>
  <PresentationFormat>Široki zaslon</PresentationFormat>
  <Paragraphs>38</Paragraphs>
  <Slides>10</Slides>
  <Notes>10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10</vt:i4>
      </vt:variant>
    </vt:vector>
  </HeadingPairs>
  <TitlesOfParts>
    <vt:vector size="16" baseType="lpstr">
      <vt:lpstr>Arial</vt:lpstr>
      <vt:lpstr>Noto Sans Symbols</vt:lpstr>
      <vt:lpstr>Calibri</vt:lpstr>
      <vt:lpstr>Quattrocento Sans</vt:lpstr>
      <vt:lpstr>Office Theme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Tatjana</dc:creator>
  <cp:lastModifiedBy>SKOLA.TUCEPI.12</cp:lastModifiedBy>
  <cp:revision>15</cp:revision>
  <dcterms:created xsi:type="dcterms:W3CDTF">2020-03-11T10:56:06Z</dcterms:created>
  <dcterms:modified xsi:type="dcterms:W3CDTF">2020-04-16T14:07:47Z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0x01010048CD10F59D587A4AA3026165A57E4632</vt:lpwstr>
  </property>
</Properties>
</file>