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9" r:id="rId8"/>
    <p:sldId id="261" r:id="rId9"/>
    <p:sldId id="262" r:id="rId10"/>
    <p:sldId id="263" r:id="rId11"/>
    <p:sldId id="264" r:id="rId12"/>
    <p:sldId id="265" r:id="rId13"/>
    <p:sldId id="270" r:id="rId14"/>
    <p:sldId id="266" r:id="rId1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83AB345-B576-4DAD-894E-2F6C0BC492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71CC5F6-A161-4867-B8BD-12F160B83E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EF66C60-B487-4492-86A9-996F0D33A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3/31/2020</a:t>
            </a:fld>
            <a:endParaRPr lang="en-US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AC62DBF-D4C4-485B-BCF7-43E9104B7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704A781-316D-4CFD-AAB6-4B4F3BFB6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079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267B230-17A0-41B9-912B-77E8B26BB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4C5F8F7E-E1BA-437B-9F40-13886C127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7F70007-D58C-4845-AF39-26F453123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3/31/2020</a:t>
            </a:fld>
            <a:endParaRPr lang="en-US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B679619-1AF7-472D-8853-6F871EFBE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C1D77C1-139B-43CC-A771-E294F25A2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789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EB00A457-AA85-46C3-8BDA-2143C4405C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37523CC5-2DE0-4505-A859-DFADF48CA4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AB5406B-B5C4-4368-8BC6-13A066E69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3/31/2020</a:t>
            </a:fld>
            <a:endParaRPr lang="en-US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804C4EC-5C18-46FF-A31E-DB716874F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00D1FD3-4A53-4048-ABD8-C9F29325F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197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9857C1-E9D0-4CDB-B80D-8022E146F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C3CB9C6-BF29-41C8-9799-A0716B5F0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4A462F1-4C1E-41DE-BF90-F35200AC0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3/31/2020</a:t>
            </a:fld>
            <a:endParaRPr lang="en-US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AB670F4-DF22-4519-BB52-FD50ABBDF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7DDFF4A-3A40-4836-87F3-5CC535365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938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6360872-BA37-4F89-B599-F2A98E110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55CF99D-682A-4F37-BB9A-2DEB2F550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A656954-53AD-4190-8B2E-96E71DECD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3/31/2020</a:t>
            </a:fld>
            <a:endParaRPr lang="en-US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3B8D7F8-C231-42B3-BB18-979CAA78C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E54BEE4-155B-47DA-AE18-9B6936B97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190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972A04B-90D9-4CDD-9AE7-BF861628D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5C2B48B-FD49-4910-B601-5EF355F1C5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50BD2BA4-6332-4971-ABEF-8444D193B1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0239F35F-AF3D-43CC-AB62-61AE07DD3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3/31/2020</a:t>
            </a:fld>
            <a:endParaRPr lang="en-US" dirty="0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D6F23247-E613-427E-BB48-C4E4A7B37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3EA9072F-A2F2-4F57-8969-D9CBCEA94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15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CCD90BF-2A4B-4EE0-BBCC-D612FCF6B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C2AEF55-391A-48AE-B1DA-7B9CF2306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0CCC0A76-C399-46F9-9665-1A3DC99CEE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93A340FB-8A86-4C12-A966-D3CA3DB134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CE45D1F8-6505-4A4A-8AEF-A65C7DF025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89940994-0256-4D7F-84C9-6F40DA2F0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3/31/2020</a:t>
            </a:fld>
            <a:endParaRPr lang="en-US" dirty="0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CB78D4B8-0133-45AF-BED4-FE30A641A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D5A33E19-BF49-4E66-9835-C10B402B4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000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6A38B63-4F3E-49DB-A6F1-BC7139248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C9D89DFE-DCC3-4745-BCB2-57F7F2E79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3/31/2020</a:t>
            </a:fld>
            <a:endParaRPr lang="en-US" dirty="0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88256557-3A76-4ED6-AA05-6A157491E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12E969F1-5028-490D-9261-1D43C9E45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254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533AB895-B2BF-4479-8568-A2B06F273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3/31/2020</a:t>
            </a:fld>
            <a:endParaRPr lang="en-US" dirty="0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E89DE553-AB72-4D24-8422-334422665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977188A9-A8BA-47EA-BC52-63F1B7498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11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5E93601-699B-402F-B010-D6CDB9EC3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EC0EF1A-4D17-4D13-9C75-F1799BF89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A36A12D7-EA87-4015-93F6-B4F3453594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3A5C4EF1-8534-4E1A-A8AE-7BFE4AE75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3/31/2020</a:t>
            </a:fld>
            <a:endParaRPr lang="en-US" dirty="0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52ED804B-EF20-401D-8965-38A635CB4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45F7455-CE96-4275-9852-212F195B4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591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9B0EC3E-61FC-4859-A4CA-E1B6BFCD3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6C328632-758E-41B2-923B-A3945F4D25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2590D506-C682-4202-AB7D-EC78D2340F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9E875E0F-A562-49BD-8750-F21204B9F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3/31/2020</a:t>
            </a:fld>
            <a:endParaRPr lang="en-US" dirty="0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4EB1E1EB-1DE9-4BDD-AC67-8EBFACFB0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DA29FB4A-6F1B-4932-8608-F201FC34B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031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3EBA6ACB-B536-40DD-A095-2671EB1EC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6D89FFF-3F7B-48F6-BF07-53A7957E86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F0B2584-C78F-4B9E-BC6F-17105E3693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3/31/2020</a:t>
            </a:fld>
            <a:endParaRPr lang="en-US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B2FF572-0FF2-4909-8A9B-5E761EC701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7BFF6E8-112D-421D-9581-69B3203D0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111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 descr="Slika na kojoj se prikazuje na otvorenom, zgrada, voda, grad&#10;&#10;Opis je automatski generiran">
            <a:extLst>
              <a:ext uri="{FF2B5EF4-FFF2-40B4-BE49-F238E27FC236}">
                <a16:creationId xmlns:a16="http://schemas.microsoft.com/office/drawing/2014/main" id="{B01E3FC2-C3AA-4704-88A3-9452006112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78" t="23103" r="913"/>
          <a:stretch/>
        </p:blipFill>
        <p:spPr>
          <a:xfrm>
            <a:off x="20" y="-438140"/>
            <a:ext cx="12191981" cy="685799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5F391BB-2904-4520-93A4-A983599E31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pPr algn="l"/>
            <a:r>
              <a:rPr lang="hr-HR" sz="6600" b="1" dirty="0"/>
              <a:t>BERLIN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CF6407D-1316-478B-B642-198E000D39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anchor="ctr">
            <a:normAutofit/>
          </a:bodyPr>
          <a:lstStyle/>
          <a:p>
            <a:pPr algn="l"/>
            <a:r>
              <a:rPr lang="hr-HR" sz="3600" dirty="0"/>
              <a:t>glavni grad Njemačke    (3,5 milijuna stanovnika)</a:t>
            </a:r>
          </a:p>
        </p:txBody>
      </p:sp>
    </p:spTree>
    <p:extLst>
      <p:ext uri="{BB962C8B-B14F-4D97-AF65-F5344CB8AC3E}">
        <p14:creationId xmlns:p14="http://schemas.microsoft.com/office/powerpoint/2010/main" val="12893225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 descr="Slika na kojoj se prikazuje na otvorenom, zgrada, ulica, hodanje&#10;&#10;Opis je automatski generiran">
            <a:extLst>
              <a:ext uri="{FF2B5EF4-FFF2-40B4-BE49-F238E27FC236}">
                <a16:creationId xmlns:a16="http://schemas.microsoft.com/office/drawing/2014/main" id="{76B2016F-5F82-4D1B-8688-A4EA3728EC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0164" r="9091" b="965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D67BCED-8A6D-4E8D-B662-008C7637A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sz="6600" dirty="0"/>
              <a:t>Ku </a:t>
            </a:r>
            <a:r>
              <a:rPr lang="hr-HR" sz="6600" dirty="0" err="1"/>
              <a:t>Damm</a:t>
            </a:r>
            <a:r>
              <a:rPr lang="hr-HR" sz="6600" dirty="0"/>
              <a:t>-najduža ulica u Berlinu</a:t>
            </a:r>
            <a:endParaRPr lang="en-US" sz="6600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6873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FB82883-1DC0-4BE1-A607-009095F33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 descr="Slika na kojoj se prikazuje na otvorenom, cesta, zgrada, ulica&#10;&#10;Opis je automatski generiran">
            <a:extLst>
              <a:ext uri="{FF2B5EF4-FFF2-40B4-BE49-F238E27FC236}">
                <a16:creationId xmlns:a16="http://schemas.microsoft.com/office/drawing/2014/main" id="{56070AC7-A20F-4FFE-8669-DA3F01B85D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427" b="5068"/>
          <a:stretch/>
        </p:blipFill>
        <p:spPr>
          <a:xfrm>
            <a:off x="95250" y="-104765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4638503"/>
            <a:ext cx="8384770" cy="1332634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34497D4-EEA2-40D6-AE50-0A0F865D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1" y="4727173"/>
            <a:ext cx="7985759" cy="86882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hr-HR" sz="4000" dirty="0" err="1"/>
              <a:t>KaDeWe</a:t>
            </a:r>
            <a:r>
              <a:rPr lang="hr-HR" sz="4000" dirty="0"/>
              <a:t> (</a:t>
            </a:r>
            <a:r>
              <a:rPr lang="hr-HR" sz="4000" dirty="0" err="1"/>
              <a:t>Kaufhaus</a:t>
            </a:r>
            <a:r>
              <a:rPr lang="hr-HR" sz="4000" dirty="0"/>
              <a:t> </a:t>
            </a:r>
            <a:r>
              <a:rPr lang="hr-HR" sz="4000" dirty="0" err="1"/>
              <a:t>des</a:t>
            </a:r>
            <a:r>
              <a:rPr lang="hr-HR" sz="4000" dirty="0"/>
              <a:t> </a:t>
            </a:r>
            <a:r>
              <a:rPr lang="hr-HR" sz="4000" dirty="0" err="1"/>
              <a:t>Westens</a:t>
            </a:r>
            <a:r>
              <a:rPr lang="hr-HR" sz="4000" dirty="0"/>
              <a:t>)</a:t>
            </a:r>
            <a:br>
              <a:rPr lang="hr-HR" sz="4000" dirty="0"/>
            </a:br>
            <a:r>
              <a:rPr lang="hr-HR" sz="4000" dirty="0"/>
              <a:t>najveća Evropska robna kuća sa 7 katova</a:t>
            </a:r>
            <a:endParaRPr lang="en-US" sz="4000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562823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65012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 descr="Slika na kojoj se prikazuje zgrada, na otvorenom, sat, ljudi&#10;&#10;Opis je automatski generiran">
            <a:extLst>
              <a:ext uri="{FF2B5EF4-FFF2-40B4-BE49-F238E27FC236}">
                <a16:creationId xmlns:a16="http://schemas.microsoft.com/office/drawing/2014/main" id="{DFF97908-B498-440D-9901-05C1AFC46F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091" t="31818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21" name="Rectangle 11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405CF33-57E2-4F14-8CFF-AA61FC037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/>
              <a:t>WELTZEITUHR AUF DEM ALEXANDERPLATZ</a:t>
            </a:r>
            <a:br>
              <a:rPr lang="en-US" sz="4100"/>
            </a:br>
            <a:r>
              <a:rPr lang="en-US" sz="4100"/>
              <a:t>(Sat koji pokazuje koliko je sati u 145 zemalja svijeta)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341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CA0DAA6-33B8-4A25-810D-2F4D816FB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97259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0D3C1F5-1FFC-4C3C-82E4-6696D5669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07" y="640081"/>
            <a:ext cx="3377183" cy="368197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dirty="0">
                <a:solidFill>
                  <a:schemeClr val="bg1"/>
                </a:solidFill>
              </a:rPr>
              <a:t>CURRYWURST, </a:t>
            </a:r>
            <a:r>
              <a:rPr lang="en-US" sz="4100" dirty="0" err="1">
                <a:solidFill>
                  <a:schemeClr val="bg1"/>
                </a:solidFill>
              </a:rPr>
              <a:t>eine</a:t>
            </a:r>
            <a:r>
              <a:rPr lang="en-US" sz="4100" dirty="0">
                <a:solidFill>
                  <a:schemeClr val="bg1"/>
                </a:solidFill>
              </a:rPr>
              <a:t> Berliner </a:t>
            </a:r>
            <a:r>
              <a:rPr lang="en-US" sz="4100" dirty="0" err="1">
                <a:solidFill>
                  <a:schemeClr val="bg1"/>
                </a:solidFill>
              </a:rPr>
              <a:t>Spezialität</a:t>
            </a:r>
            <a:br>
              <a:rPr lang="en-US" sz="4100" dirty="0">
                <a:solidFill>
                  <a:schemeClr val="bg1"/>
                </a:solidFill>
              </a:rPr>
            </a:br>
            <a:r>
              <a:rPr lang="en-US" sz="4100" dirty="0">
                <a:solidFill>
                  <a:schemeClr val="bg1"/>
                </a:solidFill>
              </a:rPr>
              <a:t>( </a:t>
            </a:r>
            <a:r>
              <a:rPr lang="en-US" sz="4100" dirty="0" err="1">
                <a:solidFill>
                  <a:schemeClr val="bg1"/>
                </a:solidFill>
              </a:rPr>
              <a:t>kobasica</a:t>
            </a:r>
            <a:r>
              <a:rPr lang="en-US" sz="4100" dirty="0">
                <a:solidFill>
                  <a:schemeClr val="bg1"/>
                </a:solidFill>
              </a:rPr>
              <a:t> </a:t>
            </a:r>
            <a:r>
              <a:rPr lang="en-US" sz="4100" dirty="0" err="1">
                <a:solidFill>
                  <a:schemeClr val="bg1"/>
                </a:solidFill>
              </a:rPr>
              <a:t>sa</a:t>
            </a:r>
            <a:r>
              <a:rPr lang="en-US" sz="4100" dirty="0">
                <a:solidFill>
                  <a:schemeClr val="bg1"/>
                </a:solidFill>
              </a:rPr>
              <a:t> curry </a:t>
            </a:r>
            <a:r>
              <a:rPr lang="en-US" sz="4100" dirty="0" err="1">
                <a:solidFill>
                  <a:schemeClr val="bg1"/>
                </a:solidFill>
              </a:rPr>
              <a:t>začinom</a:t>
            </a:r>
            <a:r>
              <a:rPr lang="en-US" sz="4100" dirty="0">
                <a:solidFill>
                  <a:schemeClr val="bg1"/>
                </a:solidFill>
              </a:rPr>
              <a:t> </a:t>
            </a:r>
            <a:r>
              <a:rPr lang="en-US" sz="4100" dirty="0" err="1">
                <a:solidFill>
                  <a:schemeClr val="bg1"/>
                </a:solidFill>
              </a:rPr>
              <a:t>i</a:t>
            </a:r>
            <a:r>
              <a:rPr lang="en-US" sz="4100" dirty="0">
                <a:solidFill>
                  <a:schemeClr val="bg1"/>
                </a:solidFill>
              </a:rPr>
              <a:t> </a:t>
            </a:r>
            <a:r>
              <a:rPr lang="en-US" sz="4100" dirty="0" err="1">
                <a:solidFill>
                  <a:schemeClr val="bg1"/>
                </a:solidFill>
              </a:rPr>
              <a:t>ketchupom</a:t>
            </a:r>
            <a:r>
              <a:rPr lang="en-US" sz="4100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5" name="Rezervirano mjesto sadržaja 4" descr="Slika na kojoj se prikazuje hrana, tanjur, stol, papir&#10;&#10;Opis je automatski generiran">
            <a:extLst>
              <a:ext uri="{FF2B5EF4-FFF2-40B4-BE49-F238E27FC236}">
                <a16:creationId xmlns:a16="http://schemas.microsoft.com/office/drawing/2014/main" id="{C7C681A0-F6EF-460F-A90D-ECB1400A6E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1373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473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FE99A8B-59DE-4AFE-87DF-837EB3AF4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2" y="1204108"/>
            <a:ext cx="2669406" cy="178117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000">
                <a:solidFill>
                  <a:srgbClr val="FFFFFF"/>
                </a:solidFill>
              </a:rPr>
              <a:t>DER BERLINER BÄR</a:t>
            </a:r>
            <a:br>
              <a:rPr lang="en-US" sz="3000">
                <a:solidFill>
                  <a:srgbClr val="FFFFFF"/>
                </a:solidFill>
              </a:rPr>
            </a:br>
            <a:r>
              <a:rPr lang="en-US" sz="3000">
                <a:solidFill>
                  <a:srgbClr val="FFFFFF"/>
                </a:solidFill>
              </a:rPr>
              <a:t>(simbol grada Berlina)</a:t>
            </a:r>
          </a:p>
        </p:txBody>
      </p:sp>
      <p:pic>
        <p:nvPicPr>
          <p:cNvPr id="7" name="Rezervirano mjesto sadržaja 6" descr="Slika na kojoj se prikazuje tekst, karta&#10;&#10;Opis je automatski generiran">
            <a:extLst>
              <a:ext uri="{FF2B5EF4-FFF2-40B4-BE49-F238E27FC236}">
                <a16:creationId xmlns:a16="http://schemas.microsoft.com/office/drawing/2014/main" id="{B9B7A572-BD33-40BD-8563-B7C41E6FCC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3779" y="533400"/>
            <a:ext cx="4939200" cy="6200775"/>
          </a:xfrm>
          <a:prstGeom prst="rect">
            <a:avLst/>
          </a:prstGeom>
        </p:spPr>
      </p:pic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BFE5697C-C5AB-4FCB-BB63-803139FF44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82" r="1793"/>
          <a:stretch/>
        </p:blipFill>
        <p:spPr>
          <a:xfrm>
            <a:off x="8663479" y="1204108"/>
            <a:ext cx="3079750" cy="459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1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 descr="Slika na kojoj se prikazuje zgrada, sat, velik, sjedenje&#10;&#10;Opis je automatski generiran">
            <a:extLst>
              <a:ext uri="{FF2B5EF4-FFF2-40B4-BE49-F238E27FC236}">
                <a16:creationId xmlns:a16="http://schemas.microsoft.com/office/drawing/2014/main" id="{A35665E1-FE14-4CE4-B401-10DDAF81B6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82" t="28481" r="6109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E7405F2-CF23-4EF5-9293-016FC718B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600" dirty="0"/>
              <a:t>BRANDENBURGER  TOR </a:t>
            </a:r>
            <a:br>
              <a:rPr lang="en-US" sz="6600" dirty="0"/>
            </a:br>
            <a:r>
              <a:rPr lang="en-US" sz="6600" dirty="0"/>
              <a:t>(</a:t>
            </a:r>
            <a:r>
              <a:rPr lang="en-US" sz="6600" dirty="0" err="1"/>
              <a:t>Brandenburška</a:t>
            </a:r>
            <a:r>
              <a:rPr lang="en-US" sz="6600" dirty="0"/>
              <a:t> </a:t>
            </a:r>
            <a:r>
              <a:rPr lang="en-US" sz="6600" dirty="0" err="1"/>
              <a:t>vrata</a:t>
            </a:r>
            <a:r>
              <a:rPr lang="hr-HR" sz="6600" dirty="0"/>
              <a:t>-jedan od simbola grada Berlina)</a:t>
            </a:r>
            <a:endParaRPr lang="en-US" sz="6600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1437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 descr="Slika na kojoj se prikazuje na otvorenom, voda, grad, pogled&#10;&#10;Opis je automatski generiran">
            <a:extLst>
              <a:ext uri="{FF2B5EF4-FFF2-40B4-BE49-F238E27FC236}">
                <a16:creationId xmlns:a16="http://schemas.microsoft.com/office/drawing/2014/main" id="{8F1ABD37-B17E-4BA0-A28B-5AE5933E3C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20" t="9091" r="5571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4F56115-FAD6-4177-8F22-CADE9DF28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/>
              <a:t>FERNSEHTURM</a:t>
            </a:r>
            <a:br>
              <a:rPr lang="en-US" sz="5100"/>
            </a:br>
            <a:r>
              <a:rPr lang="en-US" sz="5100"/>
              <a:t>(televizijski toranj</a:t>
            </a:r>
            <a:r>
              <a:rPr lang="hr-HR" sz="5100"/>
              <a:t>, </a:t>
            </a:r>
            <a:r>
              <a:rPr lang="en-US" sz="5100"/>
              <a:t> visok 368 m)</a:t>
            </a:r>
            <a:r>
              <a:rPr lang="hr-HR" sz="5100"/>
              <a:t>, najviša građevina u Evropi)</a:t>
            </a:r>
            <a:endParaRPr lang="en-US" sz="5100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4780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 descr="Slika na kojoj se prikazuje zgrada, na otvorenom, toranj, žuto&#10;&#10;Opis je automatski generiran">
            <a:extLst>
              <a:ext uri="{FF2B5EF4-FFF2-40B4-BE49-F238E27FC236}">
                <a16:creationId xmlns:a16="http://schemas.microsoft.com/office/drawing/2014/main" id="{87518E85-D9A6-49B1-B97A-452481004F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50" t="23961" r="7941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8AAA26F-EE5A-4368-B941-0AD526A21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sz="6600" dirty="0"/>
              <a:t>Restoran na vrhu tornja, lagano se vrti u krug</a:t>
            </a:r>
            <a:endParaRPr lang="en-US" sz="6600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4161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 descr="Slika na kojoj se prikazuje na otvorenom, zgrada, velik, trava&#10;&#10;Opis je automatski generiran">
            <a:extLst>
              <a:ext uri="{FF2B5EF4-FFF2-40B4-BE49-F238E27FC236}">
                <a16:creationId xmlns:a16="http://schemas.microsoft.com/office/drawing/2014/main" id="{E6649373-2D3D-4B81-AEB9-DAC48D43DE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58" t="9091" r="7133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0889A55-0E22-4E09-8E60-DB33D908D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sz="6600" dirty="0"/>
              <a:t>BERLINER DOM</a:t>
            </a:r>
            <a:br>
              <a:rPr lang="hr-HR" sz="6600" dirty="0"/>
            </a:br>
            <a:r>
              <a:rPr lang="hr-HR" sz="6600" dirty="0"/>
              <a:t>( katedrala)</a:t>
            </a:r>
            <a:endParaRPr lang="en-US" sz="6600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4106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 descr="Slika na kojoj se prikazuje trava, na otvorenom, zgrada, crkva&#10;&#10;Opis je automatski generiran">
            <a:extLst>
              <a:ext uri="{FF2B5EF4-FFF2-40B4-BE49-F238E27FC236}">
                <a16:creationId xmlns:a16="http://schemas.microsoft.com/office/drawing/2014/main" id="{D8FB080F-CC1C-4CAD-8073-2228A2EF61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32" t="23677" r="8259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25" name="Rectangle 2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825797F-14AA-4F97-97E4-24324E6C5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/>
              <a:t>REICHSTAG  ( Zgrada parlamenta- kod nas Sabor u Zagrebu)</a:t>
            </a:r>
          </a:p>
        </p:txBody>
      </p:sp>
      <p:sp>
        <p:nvSpPr>
          <p:cNvPr id="26" name="Rectangle: Rounded Corners 22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6031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 descr="Slika na kojoj se prikazuje zgrada, velik, stol, grad&#10;&#10;Opis je automatski generiran">
            <a:extLst>
              <a:ext uri="{FF2B5EF4-FFF2-40B4-BE49-F238E27FC236}">
                <a16:creationId xmlns:a16="http://schemas.microsoft.com/office/drawing/2014/main" id="{E2676334-3183-4A78-8E1C-D5A61D13FB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429" t="9091" r="10399" b="-1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0FB7ABE-1053-4D92-AB20-104FE7C94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/>
              <a:t>POTSDAMER PLATZ (Trg poznat po visokim i modernim zgradama)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7656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160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2FAC532-557B-415D-ACDB-4DACC899F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BERLINER ZOO</a:t>
            </a:r>
            <a:br>
              <a:rPr lang="en-US" sz="3600">
                <a:solidFill>
                  <a:srgbClr val="FFFFFF"/>
                </a:solidFill>
              </a:rPr>
            </a:br>
            <a:r>
              <a:rPr lang="en-US" sz="3600">
                <a:solidFill>
                  <a:srgbClr val="FFFFFF"/>
                </a:solidFill>
              </a:rPr>
              <a:t>(Zološki vrt sa preko 19 000 životinja)</a:t>
            </a:r>
          </a:p>
        </p:txBody>
      </p:sp>
      <p:sp>
        <p:nvSpPr>
          <p:cNvPr id="43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1655F373-6A77-4531-92D7-9DAE9C6CE2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487" r="-1" b="7896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0425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trava, na otvorenom, sisavac, životinja&#10;&#10;Opis je automatski generiran">
            <a:extLst>
              <a:ext uri="{FF2B5EF4-FFF2-40B4-BE49-F238E27FC236}">
                <a16:creationId xmlns:a16="http://schemas.microsoft.com/office/drawing/2014/main" id="{84EFE468-31B6-4B4D-9BBC-D77F8BFE5F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734" r="-1" b="16052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0985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145</Words>
  <Application>Microsoft Office PowerPoint</Application>
  <PresentationFormat>Široki zaslon</PresentationFormat>
  <Paragraphs>14</Paragraphs>
  <Slides>14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sustava Office</vt:lpstr>
      <vt:lpstr>BERLIN</vt:lpstr>
      <vt:lpstr>BRANDENBURGER  TOR  (Brandenburška vrata-jedan od simbola grada Berlina)</vt:lpstr>
      <vt:lpstr>FERNSEHTURM (televizijski toranj,  visok 368 m), najviša građevina u Evropi)</vt:lpstr>
      <vt:lpstr>Restoran na vrhu tornja, lagano se vrti u krug</vt:lpstr>
      <vt:lpstr>BERLINER DOM ( katedrala)</vt:lpstr>
      <vt:lpstr>REICHSTAG  ( Zgrada parlamenta- kod nas Sabor u Zagrebu)</vt:lpstr>
      <vt:lpstr>POTSDAMER PLATZ (Trg poznat po visokim i modernim zgradama)</vt:lpstr>
      <vt:lpstr>BERLINER ZOO (Zološki vrt sa preko 19 000 životinja)</vt:lpstr>
      <vt:lpstr>PowerPoint prezentacija</vt:lpstr>
      <vt:lpstr>Ku Damm-najduža ulica u Berlinu</vt:lpstr>
      <vt:lpstr>KaDeWe (Kaufhaus des Westens) najveća Evropska robna kuća sa 7 katova</vt:lpstr>
      <vt:lpstr>WELTZEITUHR AUF DEM ALEXANDERPLATZ (Sat koji pokazuje koliko je sati u 145 zemalja svijeta)</vt:lpstr>
      <vt:lpstr>CURRYWURST, eine Berliner Spezialität ( kobasica sa curry začinom i ketchupom)</vt:lpstr>
      <vt:lpstr>DER BERLINER BÄR (simbol grada Berlina)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BERLIN</dc:title>
  <dc:creator>Sanja Josipović</dc:creator>
  <cp:lastModifiedBy>Sanja Josipović</cp:lastModifiedBy>
  <cp:revision>1</cp:revision>
  <dcterms:created xsi:type="dcterms:W3CDTF">2020-03-31T11:28:42Z</dcterms:created>
  <dcterms:modified xsi:type="dcterms:W3CDTF">2020-03-31T11:30:32Z</dcterms:modified>
</cp:coreProperties>
</file>